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7" r:id="rId3"/>
    <p:sldId id="278" r:id="rId4"/>
    <p:sldId id="279" r:id="rId5"/>
    <p:sldId id="280" r:id="rId6"/>
    <p:sldId id="281" r:id="rId7"/>
    <p:sldId id="256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3" r:id="rId23"/>
    <p:sldId id="284" r:id="rId24"/>
    <p:sldId id="273" r:id="rId25"/>
    <p:sldId id="274" r:id="rId26"/>
    <p:sldId id="275" r:id="rId27"/>
    <p:sldId id="276" r:id="rId28"/>
    <p:sldId id="28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A35B62-3912-4A1D-B9F2-73030A601E82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DA1411-59CF-4E43-862B-156927469D5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1760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/>
              <a:t>Навчально</a:t>
            </a:r>
            <a:r>
              <a:rPr lang="uk-UA" b="1" dirty="0"/>
              <a:t> - матеріальна база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uk-UA" b="1" dirty="0" err="1" smtClean="0"/>
              <a:t>кзо</a:t>
            </a:r>
            <a:r>
              <a:rPr lang="uk-UA" b="1" dirty="0" smtClean="0"/>
              <a:t> «</a:t>
            </a:r>
            <a:r>
              <a:rPr lang="uk-UA" b="1" dirty="0" err="1" smtClean="0"/>
              <a:t>новоолександрівська</a:t>
            </a:r>
            <a:r>
              <a:rPr lang="uk-UA" b="1" dirty="0" smtClean="0"/>
              <a:t> загальноосвітня школа </a:t>
            </a:r>
            <a:r>
              <a:rPr lang="uk-UA" b="1" dirty="0" err="1" smtClean="0"/>
              <a:t>і-ііі</a:t>
            </a:r>
            <a:r>
              <a:rPr lang="uk-UA" b="1" dirty="0" smtClean="0"/>
              <a:t> ступенів </a:t>
            </a:r>
            <a:r>
              <a:rPr lang="uk-UA" b="1" dirty="0" err="1" smtClean="0"/>
              <a:t>раївсьої</a:t>
            </a:r>
            <a:r>
              <a:rPr lang="uk-UA" b="1" dirty="0" smtClean="0"/>
              <a:t> сільської ради»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284984"/>
            <a:ext cx="8686800" cy="2795141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3652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 місцевого бюджету придбано </a:t>
            </a:r>
            <a:r>
              <a:rPr lang="uk-UA" b="1" i="1" dirty="0" smtClean="0"/>
              <a:t>двері 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28" y="1844824"/>
            <a:ext cx="452596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504" y="1844824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 рахунок місцевого бюджету придбано 103 м'яких крісла для актової зали на суму 70080 </a:t>
            </a:r>
            <a:r>
              <a:rPr lang="uk-UA" dirty="0" err="1" smtClean="0"/>
              <a:t>грн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2" y="2060848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4086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 місцевого бюджету придбано </a:t>
            </a:r>
            <a:r>
              <a:rPr lang="uk-UA" b="1" i="1" dirty="0" smtClean="0"/>
              <a:t>мийки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783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З місцевого бюджету придбано </a:t>
            </a:r>
            <a:r>
              <a:rPr lang="uk-UA" b="1" i="1" dirty="0" smtClean="0"/>
              <a:t>морозильну камеру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67" y="1556082"/>
            <a:ext cx="2851265" cy="4522124"/>
          </a:xfrm>
        </p:spPr>
      </p:pic>
    </p:spTree>
    <p:extLst>
      <p:ext uri="{BB962C8B-B14F-4D97-AF65-F5344CB8AC3E}">
        <p14:creationId xmlns:p14="http://schemas.microsoft.com/office/powerpoint/2010/main" val="25867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 рахунок благодійних внесків та силами працівників школи відремонтовано обідню </a:t>
            </a:r>
            <a:r>
              <a:rPr lang="uk-UA" dirty="0"/>
              <a:t>з</a:t>
            </a:r>
            <a:r>
              <a:rPr lang="uk-UA" dirty="0" smtClean="0"/>
              <a:t>алу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8" y="2060848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7642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Оновлено стенди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0" y="1736812"/>
            <a:ext cx="4392488" cy="38884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8" y="1844824"/>
            <a:ext cx="43924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 рахунок </a:t>
            </a:r>
            <a:r>
              <a:rPr lang="uk-UA" dirty="0" smtClean="0"/>
              <a:t>благодійних внесків  </a:t>
            </a:r>
            <a:r>
              <a:rPr lang="uk-UA" dirty="0"/>
              <a:t>та силами працівників школи </a:t>
            </a:r>
            <a:r>
              <a:rPr lang="uk-UA" dirty="0" smtClean="0"/>
              <a:t>оновлено стенд історії та сучасності школи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783" y="2343609"/>
            <a:ext cx="4525962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1148" y="2265716"/>
            <a:ext cx="4536504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З місцевого бюджету придбано </a:t>
            </a:r>
            <a:r>
              <a:rPr lang="uk-UA" b="1" i="1" dirty="0" err="1" smtClean="0"/>
              <a:t>електромясорубку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9827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З місцевого бюджету придбано </a:t>
            </a:r>
            <a:r>
              <a:rPr lang="uk-UA" b="1" i="1" dirty="0" smtClean="0"/>
              <a:t>змішувачі для шкільної їдальні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0002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З місцевого бюджету придбано </a:t>
            </a:r>
            <a:r>
              <a:rPr lang="uk-UA" b="1" i="1" dirty="0" smtClean="0"/>
              <a:t>ноутбук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9012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896544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/>
              <a:t> </a:t>
            </a:r>
            <a:br>
              <a:rPr lang="uk-UA" sz="2700" dirty="0"/>
            </a:br>
            <a:r>
              <a:rPr lang="uk-UA" sz="2700" dirty="0"/>
              <a:t>Другий рік поспіль з метою організації сучасного освітнього простору Нової української </a:t>
            </a:r>
            <a:r>
              <a:rPr lang="uk-UA" sz="2700" b="1" dirty="0"/>
              <a:t>школи за рахунок державної субвенції та спів фінансування з місцевого бюджету Раївської сільської школи  придбано: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Ноутбук </a:t>
            </a:r>
            <a:r>
              <a:rPr lang="uk-UA" sz="2700" dirty="0"/>
              <a:t>2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Принтер </a:t>
            </a:r>
            <a:r>
              <a:rPr lang="uk-UA" sz="2700" dirty="0"/>
              <a:t>2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Мультимедійну </a:t>
            </a:r>
            <a:r>
              <a:rPr lang="uk-UA" sz="2700" dirty="0"/>
              <a:t>систему 2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Документ </a:t>
            </a:r>
            <a:r>
              <a:rPr lang="uk-UA" sz="2700" dirty="0"/>
              <a:t>камеру 1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</a:t>
            </a:r>
            <a:r>
              <a:rPr lang="uk-UA" sz="2700" dirty="0" err="1" smtClean="0"/>
              <a:t>Ламінатор</a:t>
            </a:r>
            <a:r>
              <a:rPr lang="uk-UA" sz="2700" dirty="0" smtClean="0"/>
              <a:t> </a:t>
            </a:r>
            <a:r>
              <a:rPr lang="uk-UA" sz="2700" dirty="0"/>
              <a:t>1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Дидактичний </a:t>
            </a:r>
            <a:r>
              <a:rPr lang="uk-UA" sz="2700" dirty="0"/>
              <a:t>матеріал 2 комплекти</a:t>
            </a:r>
            <a:br>
              <a:rPr lang="uk-UA" sz="2700" dirty="0"/>
            </a:br>
            <a:r>
              <a:rPr lang="uk-UA" sz="2700" dirty="0" smtClean="0"/>
              <a:t>- Парти </a:t>
            </a:r>
            <a:r>
              <a:rPr lang="uk-UA" sz="2700" dirty="0"/>
              <a:t>регульовані 26 </a:t>
            </a:r>
            <a:r>
              <a:rPr lang="uk-UA" sz="2700" dirty="0" err="1"/>
              <a:t>шт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- Комп’ютерне </a:t>
            </a:r>
            <a:r>
              <a:rPr lang="uk-UA" sz="2700" dirty="0"/>
              <a:t>обладнання для початкових класів (ноутбук та принтер)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45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за </a:t>
            </a:r>
            <a:r>
              <a:rPr lang="ru-RU" b="1" dirty="0" err="1">
                <a:effectLst/>
              </a:rPr>
              <a:t>рахунок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державної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субвенції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придбано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мультимедійні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системи</a:t>
            </a:r>
            <a:r>
              <a:rPr lang="ru-RU" b="1" dirty="0" smtClean="0">
                <a:effectLst/>
              </a:rPr>
              <a:t> 2 </a:t>
            </a:r>
            <a:r>
              <a:rPr lang="ru-RU" b="1" dirty="0" err="1" smtClean="0">
                <a:effectLst/>
              </a:rPr>
              <a:t>шт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24104"/>
            <a:ext cx="6768752" cy="5018656"/>
          </a:xfrm>
        </p:spPr>
      </p:pic>
    </p:spTree>
    <p:extLst>
      <p:ext uri="{BB962C8B-B14F-4D97-AF65-F5344CB8AC3E}">
        <p14:creationId xmlns:p14="http://schemas.microsoft.com/office/powerpoint/2010/main" val="17833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82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за </a:t>
            </a:r>
            <a:r>
              <a:rPr lang="ru-RU" b="1" dirty="0" err="1">
                <a:effectLst/>
              </a:rPr>
              <a:t>рахунок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державної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субвенції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придбано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дидактичний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матеріал</a:t>
            </a:r>
            <a:r>
              <a:rPr lang="ru-RU" b="1" dirty="0" smtClean="0">
                <a:effectLst/>
              </a:rPr>
              <a:t> для </a:t>
            </a:r>
            <a:r>
              <a:rPr lang="ru-RU" b="1" dirty="0" err="1" smtClean="0">
                <a:effectLst/>
              </a:rPr>
              <a:t>нуш</a:t>
            </a:r>
            <a:r>
              <a:rPr lang="ru-RU" b="1" dirty="0" smtClean="0">
                <a:effectLst/>
              </a:rPr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908"/>
            <a:ext cx="1485900" cy="2004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6908"/>
            <a:ext cx="1485900" cy="2004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76" y="1486908"/>
            <a:ext cx="1485900" cy="200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32" y="3772780"/>
            <a:ext cx="1485900" cy="2004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" y="3772780"/>
            <a:ext cx="1485900" cy="2004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2" y="3772780"/>
            <a:ext cx="1485900" cy="2004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2" y="1512452"/>
            <a:ext cx="1485900" cy="20040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76" y="3772780"/>
            <a:ext cx="1485900" cy="2004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0976" y="1771532"/>
            <a:ext cx="2004060" cy="1485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6" y="3772780"/>
            <a:ext cx="1485900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Силами працівників школи зроблено ремонт вчительської кімнати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4128" y="3429000"/>
            <a:ext cx="3240359" cy="32403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1484784"/>
            <a:ext cx="316835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792" y="2348880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err="1" smtClean="0"/>
              <a:t>Облаштовані</a:t>
            </a:r>
            <a:r>
              <a:rPr lang="uk-UA" sz="2800" b="1" dirty="0" smtClean="0"/>
              <a:t> класи згідно </a:t>
            </a:r>
            <a:r>
              <a:rPr lang="uk-UA" sz="2800" b="1" dirty="0" err="1" smtClean="0"/>
              <a:t>нуш</a:t>
            </a:r>
            <a:endParaRPr lang="uk-UA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9"/>
            <a:ext cx="3888432" cy="4914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9"/>
            <a:ext cx="3744416" cy="48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Облаштовуються куточки відпочинку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8" y="1554163"/>
            <a:ext cx="8055104" cy="4525962"/>
          </a:xfrm>
        </p:spPr>
      </p:pic>
    </p:spTree>
    <p:extLst>
      <p:ext uri="{BB962C8B-B14F-4D97-AF65-F5344CB8AC3E}">
        <p14:creationId xmlns:p14="http://schemas.microsoft.com/office/powerpoint/2010/main" val="38885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 рахунок місцевого бюджету придбано акустичну систему з двома мікрофонами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610495" cy="4525962"/>
          </a:xfrm>
        </p:spPr>
      </p:pic>
    </p:spTree>
    <p:extLst>
      <p:ext uri="{BB962C8B-B14F-4D97-AF65-F5344CB8AC3E}">
        <p14:creationId xmlns:p14="http://schemas.microsoft.com/office/powerpoint/2010/main" val="25402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За рахунок місцевого бюджету придбано </a:t>
            </a:r>
            <a:r>
              <a:rPr lang="uk-UA" dirty="0" smtClean="0"/>
              <a:t>встановлено газовий модем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3392395" cy="4525962"/>
          </a:xfrm>
        </p:spPr>
      </p:pic>
    </p:spTree>
    <p:extLst>
      <p:ext uri="{BB962C8B-B14F-4D97-AF65-F5344CB8AC3E}">
        <p14:creationId xmlns:p14="http://schemas.microsoft.com/office/powerpoint/2010/main" val="27709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за </a:t>
            </a:r>
            <a:r>
              <a:rPr lang="ru-RU" b="1" dirty="0" err="1">
                <a:effectLst/>
              </a:rPr>
              <a:t>рахунок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державної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субвенції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придбано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комп'ютерну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техніку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3603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dirty="0" smtClean="0"/>
              <a:t>За благодійні внески придбано шафи в кабінет директора та </a:t>
            </a:r>
            <a:r>
              <a:rPr lang="uk-UA" sz="2800" b="1" dirty="0" err="1" smtClean="0"/>
              <a:t>фліпчарт</a:t>
            </a:r>
            <a:r>
              <a:rPr lang="uk-UA" sz="2800" b="1" dirty="0" smtClean="0"/>
              <a:t> для 2 класу</a:t>
            </a:r>
            <a:endParaRPr lang="uk-UA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3822" y="2321642"/>
            <a:ext cx="3997443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178" y="2241097"/>
            <a:ext cx="4010019" cy="37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За рахунок державного фінансування  придбано:</a:t>
            </a:r>
            <a:endParaRPr lang="uk-UA" dirty="0"/>
          </a:p>
          <a:p>
            <a:pPr lvl="0"/>
            <a:r>
              <a:rPr lang="uk-UA" dirty="0"/>
              <a:t>Модем – </a:t>
            </a:r>
            <a:r>
              <a:rPr lang="uk-UA" dirty="0" err="1"/>
              <a:t>інтернет</a:t>
            </a:r>
            <a:r>
              <a:rPr lang="uk-UA" dirty="0"/>
              <a:t> 37500 </a:t>
            </a:r>
            <a:r>
              <a:rPr lang="uk-UA" dirty="0" err="1"/>
              <a:t>грн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b="1" dirty="0"/>
              <a:t>За рахунок спонсорських внесків придбано:</a:t>
            </a:r>
            <a:endParaRPr lang="uk-UA" dirty="0"/>
          </a:p>
          <a:p>
            <a:pPr lvl="0"/>
            <a:r>
              <a:rPr lang="uk-UA" dirty="0"/>
              <a:t>Шафа для просушки посуду</a:t>
            </a:r>
          </a:p>
          <a:p>
            <a:pPr lvl="0"/>
            <a:r>
              <a:rPr lang="uk-UA" dirty="0" err="1"/>
              <a:t>Фліпчарт</a:t>
            </a:r>
            <a:endParaRPr lang="uk-UA" dirty="0"/>
          </a:p>
          <a:p>
            <a:pPr lvl="0"/>
            <a:r>
              <a:rPr lang="uk-UA" dirty="0"/>
              <a:t>Коркова дошка</a:t>
            </a:r>
          </a:p>
          <a:p>
            <a:pPr lvl="0"/>
            <a:r>
              <a:rPr lang="uk-UA" dirty="0" err="1"/>
              <a:t>Стілаж</a:t>
            </a:r>
            <a:r>
              <a:rPr lang="uk-UA" dirty="0"/>
              <a:t> для дидактичного матеріалу</a:t>
            </a:r>
          </a:p>
          <a:p>
            <a:pPr lvl="0"/>
            <a:r>
              <a:rPr lang="uk-UA" dirty="0"/>
              <a:t>Шафа в кабінет бухгалтера 2 </a:t>
            </a:r>
            <a:r>
              <a:rPr lang="uk-UA" dirty="0" err="1"/>
              <a:t>шт</a:t>
            </a:r>
            <a:r>
              <a:rPr lang="uk-UA" dirty="0"/>
              <a:t>, стіл.</a:t>
            </a:r>
          </a:p>
          <a:p>
            <a:pPr lvl="0"/>
            <a:r>
              <a:rPr lang="uk-UA" dirty="0"/>
              <a:t>Принтер 2 </a:t>
            </a:r>
            <a:r>
              <a:rPr lang="uk-UA" dirty="0" err="1"/>
              <a:t>шт</a:t>
            </a:r>
            <a:endParaRPr lang="uk-UA" dirty="0"/>
          </a:p>
          <a:p>
            <a:pPr lvl="0"/>
            <a:r>
              <a:rPr lang="uk-UA" dirty="0" err="1"/>
              <a:t>Болер</a:t>
            </a:r>
            <a:r>
              <a:rPr lang="uk-UA" dirty="0"/>
              <a:t> 1 </a:t>
            </a:r>
            <a:r>
              <a:rPr lang="uk-UA" dirty="0" err="1"/>
              <a:t>шт</a:t>
            </a:r>
            <a:endParaRPr lang="uk-UA" dirty="0"/>
          </a:p>
          <a:p>
            <a:pPr lvl="0"/>
            <a:r>
              <a:rPr lang="uk-UA" dirty="0"/>
              <a:t>Візок для вивозу сміття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84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 </a:t>
            </a:r>
            <a:r>
              <a:rPr lang="uk-UA" b="1" dirty="0"/>
              <a:t>З місцевого бюджету Раївської сільської школи  придбано</a:t>
            </a:r>
            <a:r>
              <a:rPr lang="uk-UA" dirty="0"/>
              <a:t> </a:t>
            </a:r>
            <a:r>
              <a:rPr lang="uk-UA" b="1" dirty="0"/>
              <a:t>предмети, матеріали, обладнання та інвентар в сумі 170000,00 грн.:</a:t>
            </a:r>
            <a:endParaRPr lang="uk-UA" dirty="0"/>
          </a:p>
          <a:p>
            <a:pPr lvl="0"/>
            <a:r>
              <a:rPr lang="uk-UA" dirty="0"/>
              <a:t>Для шкільної столової: електром’ясорубка, морозильна камера,  зонт для витяжної системи, ваги (2 </a:t>
            </a:r>
            <a:r>
              <a:rPr lang="uk-UA" dirty="0" err="1"/>
              <a:t>шт</a:t>
            </a:r>
            <a:r>
              <a:rPr lang="uk-UA" dirty="0"/>
              <a:t>). </a:t>
            </a:r>
          </a:p>
          <a:p>
            <a:pPr lvl="0"/>
            <a:r>
              <a:rPr lang="uk-UA" dirty="0"/>
              <a:t>Бойлер для шкільних туалетів, два комплекти унітазів, змішувачі, </a:t>
            </a:r>
          </a:p>
          <a:p>
            <a:pPr lvl="0"/>
            <a:r>
              <a:rPr lang="uk-UA" dirty="0"/>
              <a:t> </a:t>
            </a:r>
            <a:r>
              <a:rPr lang="uk-UA" dirty="0" err="1"/>
              <a:t>Ізовер</a:t>
            </a:r>
            <a:r>
              <a:rPr lang="uk-UA" dirty="0"/>
              <a:t> для ремонту шкільної теплотраси від </a:t>
            </a:r>
            <a:r>
              <a:rPr lang="uk-UA" dirty="0" err="1"/>
              <a:t>топочної</a:t>
            </a:r>
            <a:r>
              <a:rPr lang="uk-UA" dirty="0"/>
              <a:t> до школи;</a:t>
            </a:r>
          </a:p>
          <a:p>
            <a:pPr lvl="0"/>
            <a:r>
              <a:rPr lang="uk-UA" dirty="0"/>
              <a:t> Цемент , пісок, відсів для ремонту східців та </a:t>
            </a:r>
            <a:r>
              <a:rPr lang="uk-UA" dirty="0" err="1"/>
              <a:t>відмостки</a:t>
            </a:r>
            <a:r>
              <a:rPr lang="uk-UA" dirty="0"/>
              <a:t> навколо школи</a:t>
            </a:r>
          </a:p>
          <a:p>
            <a:pPr lvl="0"/>
            <a:r>
              <a:rPr lang="uk-UA" dirty="0"/>
              <a:t>Смола та руберойд для косметичного ремонту покрівлі даху </a:t>
            </a:r>
          </a:p>
          <a:p>
            <a:pPr lvl="0"/>
            <a:r>
              <a:rPr lang="uk-UA" dirty="0"/>
              <a:t>Двері для спортивної зали ( 2 </a:t>
            </a:r>
            <a:r>
              <a:rPr lang="uk-UA" dirty="0" err="1"/>
              <a:t>шт</a:t>
            </a:r>
            <a:r>
              <a:rPr lang="uk-UA" dirty="0"/>
              <a:t>) </a:t>
            </a:r>
          </a:p>
          <a:p>
            <a:pPr lvl="0"/>
            <a:r>
              <a:rPr lang="uk-UA" dirty="0"/>
              <a:t>Закуплено фарби на 14000 </a:t>
            </a:r>
            <a:r>
              <a:rPr lang="uk-UA" dirty="0" err="1"/>
              <a:t>грн</a:t>
            </a:r>
            <a:r>
              <a:rPr lang="uk-UA" dirty="0"/>
              <a:t> для ремонту школи</a:t>
            </a:r>
          </a:p>
          <a:p>
            <a:pPr lvl="0"/>
            <a:r>
              <a:rPr lang="uk-UA" dirty="0"/>
              <a:t>Придбано м′які стільці для актової зали на суму 70080 </a:t>
            </a:r>
            <a:r>
              <a:rPr lang="uk-UA" dirty="0" err="1"/>
              <a:t>грн</a:t>
            </a:r>
            <a:endParaRPr lang="uk-UA" dirty="0"/>
          </a:p>
          <a:p>
            <a:pPr lvl="0"/>
            <a:r>
              <a:rPr lang="uk-UA" dirty="0"/>
              <a:t>Придбано акустичну систему з двома мікрофонами на суму більше 7000 </a:t>
            </a:r>
            <a:r>
              <a:rPr lang="uk-UA" dirty="0" err="1"/>
              <a:t>грн</a:t>
            </a:r>
            <a:endParaRPr lang="uk-UA" dirty="0"/>
          </a:p>
          <a:p>
            <a:pPr lvl="0"/>
            <a:r>
              <a:rPr lang="uk-UA" dirty="0"/>
              <a:t>Ноутбук за 19700грн для бухгалтера та 3 флешки на суму 2900 для роботи з програмою державного казначейства</a:t>
            </a:r>
          </a:p>
          <a:p>
            <a:pPr lvl="0"/>
            <a:r>
              <a:rPr lang="uk-UA" dirty="0"/>
              <a:t>Два зимових скати на автобус та зроблено ремонт автобуса більше як на 40000 </a:t>
            </a:r>
            <a:r>
              <a:rPr lang="uk-UA" dirty="0" err="1"/>
              <a:t>грн</a:t>
            </a:r>
            <a:r>
              <a:rPr lang="uk-UA" dirty="0"/>
              <a:t>  </a:t>
            </a:r>
          </a:p>
          <a:p>
            <a:pPr lvl="0"/>
            <a:r>
              <a:rPr lang="uk-UA" dirty="0"/>
              <a:t>Встановлено газовий модем за 15000 </a:t>
            </a:r>
            <a:r>
              <a:rPr lang="uk-UA" dirty="0" err="1"/>
              <a:t>грн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4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 За рахунок добровільних батьківських та вчительських внесків було придбано:</a:t>
            </a:r>
            <a:endParaRPr lang="uk-UA" dirty="0"/>
          </a:p>
          <a:p>
            <a:pPr lvl="0"/>
            <a:r>
              <a:rPr lang="uk-UA" dirty="0"/>
              <a:t>Жалюзі в кабінет математики, кабінет української мови та літератури, кабінет початкових класів 1 клас;</a:t>
            </a:r>
          </a:p>
          <a:p>
            <a:pPr lvl="0"/>
            <a:r>
              <a:rPr lang="uk-UA" dirty="0"/>
              <a:t>Вчительський стіл в кабінет обслуговуючої праці;</a:t>
            </a:r>
          </a:p>
          <a:p>
            <a:pPr lvl="0"/>
            <a:r>
              <a:rPr lang="uk-UA" dirty="0" smtClean="0"/>
              <a:t>Штори</a:t>
            </a:r>
            <a:r>
              <a:rPr lang="uk-UA" dirty="0" smtClean="0"/>
              <a:t> </a:t>
            </a:r>
            <a:r>
              <a:rPr lang="uk-UA" dirty="0"/>
              <a:t>в початковий кабінет 4 клас;</a:t>
            </a:r>
          </a:p>
          <a:p>
            <a:pPr lvl="0"/>
            <a:r>
              <a:rPr lang="uk-UA" dirty="0"/>
              <a:t>Меблі для кабінету англійської мови;</a:t>
            </a:r>
          </a:p>
          <a:p>
            <a:pPr lvl="0"/>
            <a:r>
              <a:rPr lang="uk-UA" dirty="0"/>
              <a:t>Дошка магнітно-маркерна в кабінет інформатики;</a:t>
            </a:r>
          </a:p>
          <a:p>
            <a:pPr lvl="0"/>
            <a:r>
              <a:rPr lang="uk-UA" dirty="0"/>
              <a:t>Дошка маркерна, магнітна, коркова та поличка для книг в 1 клас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9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/>
              <a:t>Виконані  господарчі  роботи:</a:t>
            </a:r>
            <a:endParaRPr lang="uk-UA" dirty="0"/>
          </a:p>
          <a:p>
            <a:pPr lvl="0"/>
            <a:r>
              <a:rPr lang="uk-UA" dirty="0"/>
              <a:t>Ремонт обідньої зали;</a:t>
            </a:r>
          </a:p>
          <a:p>
            <a:pPr lvl="0"/>
            <a:r>
              <a:rPr lang="uk-UA" dirty="0"/>
              <a:t>Замінені двері в спортивну залу;</a:t>
            </a:r>
          </a:p>
          <a:p>
            <a:pPr lvl="0"/>
            <a:r>
              <a:rPr lang="uk-UA" dirty="0"/>
              <a:t>Ремонт актової зали;</a:t>
            </a:r>
          </a:p>
          <a:p>
            <a:pPr lvl="0"/>
            <a:r>
              <a:rPr lang="uk-UA" dirty="0"/>
              <a:t>Оновлено стенди в школі;</a:t>
            </a:r>
          </a:p>
          <a:p>
            <a:pPr lvl="0"/>
            <a:r>
              <a:rPr lang="uk-UA" dirty="0"/>
              <a:t>Розпочато облаштування кімнати відпочинку для початкових класів;</a:t>
            </a:r>
          </a:p>
          <a:p>
            <a:pPr lvl="0"/>
            <a:r>
              <a:rPr lang="uk-UA" dirty="0"/>
              <a:t>Ремонт в кабінеті директора та бухгалтера;</a:t>
            </a:r>
          </a:p>
          <a:p>
            <a:pPr lvl="0"/>
            <a:r>
              <a:rPr lang="uk-UA" dirty="0"/>
              <a:t>Ремонт вчительської та кімнати відпочинку, частково оновлено меблі в кімнаті відпочинку;</a:t>
            </a:r>
          </a:p>
          <a:p>
            <a:pPr lvl="0"/>
            <a:r>
              <a:rPr lang="uk-UA" dirty="0"/>
              <a:t>У приміщеннях школи та кабінетах щоліта проводяться косметичні роботи;</a:t>
            </a:r>
          </a:p>
          <a:p>
            <a:pPr lvl="0"/>
            <a:r>
              <a:rPr lang="uk-UA" dirty="0"/>
              <a:t>Відремонтовано східці та </a:t>
            </a:r>
            <a:r>
              <a:rPr lang="uk-UA" dirty="0" err="1"/>
              <a:t>відмостка</a:t>
            </a:r>
            <a:r>
              <a:rPr lang="uk-UA" dirty="0"/>
              <a:t> навколо школи, каналізаційні люки;</a:t>
            </a:r>
          </a:p>
          <a:p>
            <a:pPr lvl="0"/>
            <a:r>
              <a:rPr lang="uk-UA" dirty="0"/>
              <a:t>На території школи облаштовуються куточки відпочинку, насаджуються дерева, омолоджують фруктовий сад;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55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100811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+mj-lt"/>
              </a:rPr>
              <a:t>З місцевого бюджету придбано ваги</a:t>
            </a:r>
            <a:endParaRPr lang="uk-UA" sz="4000" b="1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848" y="2155168"/>
            <a:ext cx="4725144" cy="352839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2408" y="1944415"/>
            <a:ext cx="4725145" cy="39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 місцевого бюджету придбано </a:t>
            </a:r>
            <a:r>
              <a:rPr lang="uk-UA" b="1" i="1" dirty="0" err="1" smtClean="0"/>
              <a:t>болер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4019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З місцевого </a:t>
            </a:r>
            <a:r>
              <a:rPr lang="uk-UA" b="1" i="1" dirty="0" smtClean="0"/>
              <a:t>бюджету - </a:t>
            </a:r>
            <a:r>
              <a:rPr lang="uk-UA" b="1" i="1" dirty="0" smtClean="0"/>
              <a:t>будівельні матеріали на суму 10000 </a:t>
            </a:r>
            <a:r>
              <a:rPr lang="uk-UA" b="1" i="1" dirty="0" err="1" smtClean="0"/>
              <a:t>грн</a:t>
            </a:r>
            <a:r>
              <a:rPr lang="uk-UA" b="1" i="1" dirty="0" smtClean="0"/>
              <a:t> для благоустрою території школи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779" y="2275205"/>
            <a:ext cx="4525962" cy="403244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7271" y="2415617"/>
            <a:ext cx="452596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493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Навчально - матеріальна база   кзо «новоолександрівська загальноосвітня школа і-ііі ступенів раївсьої сільської ради»</vt:lpstr>
      <vt:lpstr>   Другий рік поспіль з метою організації сучасного освітнього простору Нової української школи за рахунок державної субвенції та спів фінансування з місцевого бюджету Раївської сільської школи  придбано: - Ноутбук 2 шт - Принтер 2 шт - Мультимедійну систему 2 шт - Документ камеру 1 шт - Ламінатор 1 шт - Дидактичний матеріал 2 комплекти - Парти регульовані 26 шт - Комп’ютерне обладнання для початкових класів (ноутбук та принтер)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місцевого бюджету придбано болер </vt:lpstr>
      <vt:lpstr>З місцевого бюджету - будівельні матеріали на суму 10000 грн для благоустрою території школи </vt:lpstr>
      <vt:lpstr>З місцевого бюджету придбано двері  </vt:lpstr>
      <vt:lpstr>За рахунок місцевого бюджету придбано 103 м'яких крісла для актової зали на суму 70080 грн</vt:lpstr>
      <vt:lpstr>З місцевого бюджету придбано мийки </vt:lpstr>
      <vt:lpstr>З місцевого бюджету придбано морозильну камеру </vt:lpstr>
      <vt:lpstr>За рахунок благодійних внесків та силами працівників школи відремонтовано обідню залу</vt:lpstr>
      <vt:lpstr>Оновлено стенди</vt:lpstr>
      <vt:lpstr>За рахунок благодійних внесків  та силами працівників школи оновлено стенд історії та сучасності школи</vt:lpstr>
      <vt:lpstr>З місцевого бюджету придбано електромясорубку </vt:lpstr>
      <vt:lpstr>З місцевого бюджету придбано змішувачі для шкільної їдальні </vt:lpstr>
      <vt:lpstr>З місцевого бюджету придбано ноутбук </vt:lpstr>
      <vt:lpstr>за рахунок державної субвенції придбано мультимедійні системи 2 шт</vt:lpstr>
      <vt:lpstr>за рахунок державної субвенції придбано дидактичний матеріал для нуш </vt:lpstr>
      <vt:lpstr>Силами працівників школи зроблено ремонт вчительської кімнати</vt:lpstr>
      <vt:lpstr>Облаштовані класи згідно нуш</vt:lpstr>
      <vt:lpstr>Облаштовуються куточки відпочинку</vt:lpstr>
      <vt:lpstr>За рахунок місцевого бюджету придбано акустичну систему з двома мікрофонами</vt:lpstr>
      <vt:lpstr>За рахунок місцевого бюджету придбано встановлено газовий модем</vt:lpstr>
      <vt:lpstr>за рахунок державної субвенції придбано комп'ютерну техніку</vt:lpstr>
      <vt:lpstr>За благодійні внески придбано шафи в кабінет директора та фліпчарт для 2 класу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13</cp:revision>
  <dcterms:created xsi:type="dcterms:W3CDTF">2020-02-08T09:22:04Z</dcterms:created>
  <dcterms:modified xsi:type="dcterms:W3CDTF">2020-02-14T07:06:10Z</dcterms:modified>
</cp:coreProperties>
</file>