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7" r:id="rId2"/>
    <p:sldId id="258" r:id="rId3"/>
    <p:sldId id="259" r:id="rId4"/>
    <p:sldId id="260" r:id="rId5"/>
    <p:sldId id="263" r:id="rId6"/>
    <p:sldId id="264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98" r:id="rId23"/>
    <p:sldId id="299" r:id="rId24"/>
    <p:sldId id="300" r:id="rId25"/>
    <p:sldId id="301" r:id="rId26"/>
    <p:sldId id="280" r:id="rId27"/>
    <p:sldId id="281" r:id="rId28"/>
    <p:sldId id="282" r:id="rId29"/>
    <p:sldId id="283" r:id="rId30"/>
    <p:sldId id="284" r:id="rId31"/>
    <p:sldId id="304" r:id="rId32"/>
    <p:sldId id="296" r:id="rId33"/>
    <p:sldId id="334" r:id="rId34"/>
    <p:sldId id="307" r:id="rId35"/>
    <p:sldId id="337" r:id="rId36"/>
    <p:sldId id="308" r:id="rId37"/>
    <p:sldId id="321" r:id="rId38"/>
    <p:sldId id="311" r:id="rId39"/>
    <p:sldId id="312" r:id="rId40"/>
    <p:sldId id="318" r:id="rId41"/>
    <p:sldId id="317" r:id="rId42"/>
    <p:sldId id="315" r:id="rId43"/>
    <p:sldId id="285" r:id="rId44"/>
    <p:sldId id="286" r:id="rId45"/>
    <p:sldId id="287" r:id="rId46"/>
    <p:sldId id="310" r:id="rId47"/>
    <p:sldId id="316" r:id="rId48"/>
    <p:sldId id="289" r:id="rId49"/>
    <p:sldId id="309" r:id="rId50"/>
    <p:sldId id="335" r:id="rId51"/>
    <p:sldId id="314" r:id="rId52"/>
    <p:sldId id="320" r:id="rId53"/>
    <p:sldId id="290" r:id="rId54"/>
    <p:sldId id="326" r:id="rId55"/>
    <p:sldId id="324" r:id="rId56"/>
    <p:sldId id="325" r:id="rId57"/>
    <p:sldId id="328" r:id="rId58"/>
    <p:sldId id="333" r:id="rId59"/>
    <p:sldId id="332" r:id="rId60"/>
    <p:sldId id="336" r:id="rId61"/>
    <p:sldId id="329" r:id="rId62"/>
    <p:sldId id="331" r:id="rId63"/>
    <p:sldId id="330" r:id="rId64"/>
    <p:sldId id="338" r:id="rId65"/>
    <p:sldId id="339" r:id="rId6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A427626-4F16-49F4-8578-429029C69A72}">
          <p14:sldIdLst>
            <p14:sldId id="257"/>
            <p14:sldId id="258"/>
            <p14:sldId id="259"/>
            <p14:sldId id="260"/>
            <p14:sldId id="263"/>
            <p14:sldId id="264"/>
            <p14:sldId id="261"/>
            <p14:sldId id="262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8"/>
            <p14:sldId id="298"/>
            <p14:sldId id="299"/>
            <p14:sldId id="300"/>
            <p14:sldId id="301"/>
            <p14:sldId id="280"/>
            <p14:sldId id="281"/>
            <p14:sldId id="282"/>
            <p14:sldId id="283"/>
            <p14:sldId id="284"/>
            <p14:sldId id="304"/>
            <p14:sldId id="296"/>
            <p14:sldId id="334"/>
            <p14:sldId id="307"/>
            <p14:sldId id="337"/>
            <p14:sldId id="308"/>
            <p14:sldId id="321"/>
            <p14:sldId id="311"/>
            <p14:sldId id="312"/>
            <p14:sldId id="318"/>
            <p14:sldId id="317"/>
            <p14:sldId id="315"/>
            <p14:sldId id="285"/>
            <p14:sldId id="286"/>
            <p14:sldId id="287"/>
            <p14:sldId id="310"/>
            <p14:sldId id="316"/>
            <p14:sldId id="289"/>
            <p14:sldId id="309"/>
            <p14:sldId id="335"/>
            <p14:sldId id="314"/>
            <p14:sldId id="320"/>
            <p14:sldId id="290"/>
            <p14:sldId id="326"/>
            <p14:sldId id="324"/>
            <p14:sldId id="325"/>
            <p14:sldId id="328"/>
            <p14:sldId id="333"/>
            <p14:sldId id="332"/>
            <p14:sldId id="336"/>
            <p14:sldId id="329"/>
            <p14:sldId id="331"/>
            <p14:sldId id="330"/>
            <p14:sldId id="338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50" autoAdjust="0"/>
    <p:restoredTop sz="94660"/>
  </p:normalViewPr>
  <p:slideViewPr>
    <p:cSldViewPr>
      <p:cViewPr>
        <p:scale>
          <a:sx n="45" d="100"/>
          <a:sy n="45" d="100"/>
        </p:scale>
        <p:origin x="-1142" y="-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66F74-4375-43CA-8125-52B397CB28B1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31ECB-8057-4FE0-AC8A-DFC05C0CD3C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0116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31ECB-8057-4FE0-AC8A-DFC05C0CD3CB}" type="slidenum">
              <a:rPr lang="uk-UA" smtClean="0"/>
              <a:t>62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815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03669B-00C8-4A10-9CCA-F54E29774E98}" type="datetimeFigureOut">
              <a:rPr lang="uk-UA" smtClean="0"/>
              <a:t>14.02.2020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907460-0CA1-44D4-8E0F-4EC7A94CC2A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340768"/>
            <a:ext cx="69127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/>
              <a:t>ЗВІТ ПРОФЕСІЙНОЇ ДІЯЛЬНОСТІ ДИРЕКТОРА </a:t>
            </a:r>
          </a:p>
          <a:p>
            <a:pPr algn="ctr"/>
            <a:r>
              <a:rPr lang="uk-UA" sz="2800" b="1" i="1" dirty="0" smtClean="0"/>
              <a:t>КЗО «НОВООЛЕКСАНДРІВСЬКА ЗАГАЛЬНООСВІТНЯ ШКОЛА І-ІІІ СТУПЕНІВ РАЇВСЬКОЇ СІЛЬСЬКОЇ РАДИ» СИНЕЛЬНИКІВСЬКОГО РАЙОНУ </a:t>
            </a:r>
          </a:p>
          <a:p>
            <a:pPr algn="ctr"/>
            <a:r>
              <a:rPr lang="uk-UA" sz="2800" b="1" i="1" dirty="0" smtClean="0"/>
              <a:t>ДНІПРОПЕТРОВСЬКОЇ </a:t>
            </a:r>
            <a:r>
              <a:rPr lang="uk-UA" sz="2800" b="1" i="1" dirty="0"/>
              <a:t>ОБЛАСТІ</a:t>
            </a:r>
            <a:r>
              <a:rPr lang="uk-UA" sz="2800" b="1" i="1" dirty="0" smtClean="0"/>
              <a:t>.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КАФАРОВОЇ СВІТЛАНИ МИКОЛАЇВНИ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968552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Створення </a:t>
            </a:r>
            <a:r>
              <a:rPr lang="uk-UA" sz="2800" b="1" dirty="0"/>
              <a:t>умов для рівного доступу до якісної освіти:</a:t>
            </a:r>
            <a:br>
              <a:rPr lang="uk-UA" sz="2800" b="1" dirty="0"/>
            </a:br>
            <a:r>
              <a:rPr lang="uk-UA" sz="2400" i="1" dirty="0"/>
              <a:t>Охоплення дітей навчанням:</a:t>
            </a:r>
            <a:br>
              <a:rPr lang="uk-UA" sz="2400" i="1" dirty="0"/>
            </a:br>
            <a:r>
              <a:rPr lang="uk-UA" sz="2400" i="1" dirty="0"/>
              <a:t>Профільним </a:t>
            </a:r>
            <a:r>
              <a:rPr lang="uk-UA" sz="2400" i="1" dirty="0" smtClean="0"/>
              <a:t>навчанням: </a:t>
            </a:r>
            <a:r>
              <a:rPr lang="uk-UA" sz="2400" i="1" dirty="0"/>
              <a:t/>
            </a:r>
            <a:br>
              <a:rPr lang="uk-UA" sz="2400" i="1" dirty="0"/>
            </a:br>
            <a:r>
              <a:rPr lang="uk-UA" sz="2400" i="1" dirty="0" smtClean="0"/>
              <a:t>- 10 </a:t>
            </a:r>
            <a:r>
              <a:rPr lang="uk-UA" sz="2400" i="1" dirty="0"/>
              <a:t>клас профільний (філологічний)</a:t>
            </a:r>
            <a:br>
              <a:rPr lang="uk-UA" sz="2400" i="1" dirty="0"/>
            </a:br>
            <a:r>
              <a:rPr lang="uk-UA" sz="2400" i="1" dirty="0" smtClean="0"/>
              <a:t>- 11 </a:t>
            </a:r>
            <a:r>
              <a:rPr lang="uk-UA" sz="2400" i="1" dirty="0"/>
              <a:t>клас – профільний (філологічний)</a:t>
            </a:r>
            <a:br>
              <a:rPr lang="uk-UA" sz="2400" i="1" dirty="0"/>
            </a:br>
            <a:r>
              <a:rPr lang="uk-UA" sz="2400" i="1" dirty="0"/>
              <a:t>Факультативи та курси за </a:t>
            </a:r>
            <a:r>
              <a:rPr lang="uk-UA" sz="2400" i="1" dirty="0" smtClean="0"/>
              <a:t>вибором:</a:t>
            </a:r>
            <a:r>
              <a:rPr lang="uk-UA" sz="2400" i="1" dirty="0"/>
              <a:t/>
            </a:r>
            <a:br>
              <a:rPr lang="uk-UA" sz="2400" i="1" dirty="0"/>
            </a:br>
            <a:r>
              <a:rPr lang="uk-UA" sz="2400" i="1" dirty="0"/>
              <a:t>Християнська етика (курс за вибором) 1-4 класи</a:t>
            </a:r>
            <a:br>
              <a:rPr lang="uk-UA" sz="2400" i="1" dirty="0"/>
            </a:br>
            <a:r>
              <a:rPr lang="uk-UA" sz="2400" i="1" dirty="0"/>
              <a:t>Гуртки (їх назва, керівник, класи):</a:t>
            </a:r>
            <a:br>
              <a:rPr lang="uk-UA" sz="2400" i="1" dirty="0"/>
            </a:br>
            <a:r>
              <a:rPr lang="uk-UA" sz="2400" i="1" dirty="0"/>
              <a:t>«Театральний» </a:t>
            </a:r>
            <a:r>
              <a:rPr lang="uk-UA" sz="2400" i="1" dirty="0" err="1"/>
              <a:t>Макушок</a:t>
            </a:r>
            <a:r>
              <a:rPr lang="uk-UA" sz="2400" i="1" dirty="0"/>
              <a:t> Т.С., 5 – 11 класи</a:t>
            </a:r>
            <a:br>
              <a:rPr lang="uk-UA" sz="2400" i="1" dirty="0"/>
            </a:br>
            <a:r>
              <a:rPr lang="uk-UA" sz="2400" i="1" dirty="0"/>
              <a:t>«Вокальний» Ненашева А.І., 5 - 11класи</a:t>
            </a:r>
            <a:br>
              <a:rPr lang="uk-UA" sz="2400" i="1" dirty="0"/>
            </a:br>
            <a:endParaRPr lang="uk-UA" sz="2800" i="1" dirty="0"/>
          </a:p>
        </p:txBody>
      </p:sp>
    </p:spTree>
    <p:extLst>
      <p:ext uri="{BB962C8B-B14F-4D97-AF65-F5344CB8AC3E}">
        <p14:creationId xmlns:p14="http://schemas.microsoft.com/office/powerpoint/2010/main" val="14893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sz="7200" b="1" i="1" dirty="0" err="1">
                <a:solidFill>
                  <a:srgbClr val="7030A0"/>
                </a:solidFill>
              </a:rPr>
              <a:t>Мої</a:t>
            </a:r>
            <a:r>
              <a:rPr lang="ru-RU" sz="7200" b="1" i="1" dirty="0">
                <a:solidFill>
                  <a:srgbClr val="7030A0"/>
                </a:solidFill>
              </a:rPr>
              <a:t> </a:t>
            </a:r>
            <a:r>
              <a:rPr lang="ru-RU" sz="7200" b="1" i="1" dirty="0" err="1">
                <a:solidFill>
                  <a:srgbClr val="7030A0"/>
                </a:solidFill>
              </a:rPr>
              <a:t>досягнення</a:t>
            </a:r>
            <a:endParaRPr lang="uk-UA" sz="7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16288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Учасник обласного семінару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«</a:t>
            </a:r>
            <a:r>
              <a:rPr lang="uk-UA" sz="2800" b="1" dirty="0"/>
              <a:t>Жіноче обличчя децентралізації»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1 </a:t>
            </a:r>
            <a:r>
              <a:rPr lang="uk-UA" sz="2800" b="1" dirty="0"/>
              <a:t>березня 2019 рік </a:t>
            </a:r>
            <a:r>
              <a:rPr lang="uk-UA" sz="2800" b="1" dirty="0" err="1"/>
              <a:t>м.Марганець</a:t>
            </a:r>
            <a:r>
              <a:rPr lang="uk-UA" sz="2800" b="1" dirty="0"/>
              <a:t> </a:t>
            </a:r>
          </a:p>
        </p:txBody>
      </p:sp>
      <p:pic>
        <p:nvPicPr>
          <p:cNvPr id="1026" name="Picture 2" descr="C:\Users\User1\Desktop\Новая папка\20200208_100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61662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440160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 smtClean="0"/>
              <a:t>Обласна конференція </a:t>
            </a:r>
            <a:br>
              <a:rPr lang="uk-UA" sz="2800" b="1" dirty="0" smtClean="0"/>
            </a:br>
            <a:r>
              <a:rPr lang="uk-UA" sz="2800" b="1" dirty="0" smtClean="0"/>
              <a:t>«</a:t>
            </a:r>
            <a:r>
              <a:rPr lang="uk-UA" sz="2800" b="1" dirty="0"/>
              <a:t>Будуємо нову українську школу</a:t>
            </a:r>
            <a:r>
              <a:rPr lang="uk-UA" sz="2800" b="1" dirty="0" smtClean="0"/>
              <a:t>» </a:t>
            </a:r>
            <a:r>
              <a:rPr lang="uk-UA" sz="2800" b="1" dirty="0"/>
              <a:t>2019 рік. </a:t>
            </a:r>
            <a:br>
              <a:rPr lang="uk-UA" sz="2800" b="1" dirty="0"/>
            </a:br>
            <a:endParaRPr lang="uk-UA" sz="2800" b="1" dirty="0"/>
          </a:p>
        </p:txBody>
      </p:sp>
      <p:pic>
        <p:nvPicPr>
          <p:cNvPr id="2050" name="Picture 2" descr="C:\Users\User1\Desktop\фотозвіт2\20200205_085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5736" y="764704"/>
            <a:ext cx="475252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/>
              <a:t>Курси з захисту та безпеки життєдіяльності керівників загальноосвітніх шкіл.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Березень </a:t>
            </a:r>
            <a:r>
              <a:rPr lang="uk-UA" sz="2800" b="1" dirty="0"/>
              <a:t>2019 року</a:t>
            </a:r>
            <a:br>
              <a:rPr lang="uk-UA" sz="2800" b="1" dirty="0"/>
            </a:b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9731" y="1016733"/>
            <a:ext cx="4752528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/>
              <a:t>Курси підвищення кваліфікації педагогічних працівників відповідно до концепції «Нова українська школа» керівників установ і закладів освіти. Жовтень 2019 року</a:t>
            </a:r>
            <a:r>
              <a:rPr lang="uk-UA" b="1" dirty="0"/>
              <a:t/>
            </a:r>
            <a:br>
              <a:rPr lang="uk-UA" b="1" dirty="0"/>
            </a:b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724" y="1088740"/>
            <a:ext cx="453650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9959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/>
              <a:t>Зустріч</a:t>
            </a:r>
            <a:r>
              <a:rPr lang="ru-RU" sz="2800" b="1" dirty="0"/>
              <a:t> з директором Департаменту </a:t>
            </a:r>
            <a:r>
              <a:rPr lang="ru-RU" sz="2800" b="1" dirty="0" err="1"/>
              <a:t>освіти</a:t>
            </a:r>
            <a:r>
              <a:rPr lang="ru-RU" sz="2800" b="1" dirty="0"/>
              <a:t> і науки </a:t>
            </a:r>
            <a:r>
              <a:rPr lang="ru-RU" sz="2800" b="1" dirty="0" err="1"/>
              <a:t>Дніпропетровської</a:t>
            </a:r>
            <a:r>
              <a:rPr lang="ru-RU" sz="2800" b="1" dirty="0"/>
              <a:t> </a:t>
            </a:r>
            <a:r>
              <a:rPr lang="ru-RU" sz="2800" b="1" dirty="0" err="1"/>
              <a:t>облдержадміністрації</a:t>
            </a:r>
            <a:r>
              <a:rPr lang="ru-RU" sz="2800" b="1" dirty="0"/>
              <a:t> </a:t>
            </a:r>
            <a:r>
              <a:rPr lang="ru-RU" sz="2800" b="1" dirty="0" err="1"/>
              <a:t>Полторацьким</a:t>
            </a:r>
            <a:r>
              <a:rPr lang="ru-RU" sz="2800" b="1" dirty="0"/>
              <a:t> </a:t>
            </a:r>
            <a:r>
              <a:rPr lang="ru-RU" sz="2800" b="1" dirty="0" err="1"/>
              <a:t>Олексієм</a:t>
            </a:r>
            <a:r>
              <a:rPr lang="ru-RU" sz="2800" b="1" dirty="0"/>
              <a:t> </a:t>
            </a:r>
            <a:r>
              <a:rPr lang="ru-RU" sz="2800" b="1" dirty="0" err="1"/>
              <a:t>Володимировичем</a:t>
            </a:r>
            <a:r>
              <a:rPr lang="ru-RU" sz="2800" b="1" dirty="0"/>
              <a:t>. </a:t>
            </a:r>
            <a:r>
              <a:rPr lang="ru-RU" sz="2800" b="1" dirty="0" err="1"/>
              <a:t>Лютий</a:t>
            </a:r>
            <a:r>
              <a:rPr lang="ru-RU" sz="2800" b="1" dirty="0"/>
              <a:t> 2019 року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117"/>
            <a:ext cx="3816424" cy="4555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54117"/>
            <a:ext cx="3716677" cy="45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119" y="332656"/>
            <a:ext cx="8686800" cy="1008112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/>
              <a:t>Подяка </a:t>
            </a:r>
            <a:r>
              <a:rPr lang="uk-UA" sz="2800" b="1" dirty="0" err="1"/>
              <a:t>Раївського</a:t>
            </a:r>
            <a:r>
              <a:rPr lang="uk-UA" sz="2800" b="1" dirty="0"/>
              <a:t> сільського голови Мартиненка Ю.І. жовтень 2019 року</a:t>
            </a:r>
            <a:br>
              <a:rPr lang="uk-UA" sz="2800" b="1" dirty="0"/>
            </a:b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635" y="1399084"/>
            <a:ext cx="476976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99592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/>
              <a:t>Подяка керівництву та вчителям навчального закладу за виховання дітей ректора Державного університету внутрішніх справ Андрія </a:t>
            </a:r>
            <a:r>
              <a:rPr lang="uk-UA" sz="2800" b="1" dirty="0" err="1"/>
              <a:t>Фоменка</a:t>
            </a:r>
            <a:r>
              <a:rPr lang="uk-UA" b="1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7739" y="1020733"/>
            <a:ext cx="4680520" cy="67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584176"/>
          </a:xfrm>
        </p:spPr>
        <p:txBody>
          <a:bodyPr>
            <a:noAutofit/>
          </a:bodyPr>
          <a:lstStyle/>
          <a:p>
            <a:pPr lvl="0" algn="ctr"/>
            <a:r>
              <a:rPr lang="uk-UA" sz="2800" b="1" dirty="0"/>
              <a:t>Подяка директора ННІ права та міжнародно-правових відносин Університету митної справи та фінансів В.В.</a:t>
            </a:r>
            <a:r>
              <a:rPr lang="uk-UA" sz="2800" b="1" dirty="0" err="1"/>
              <a:t>Ліпинський</a:t>
            </a:r>
            <a:r>
              <a:rPr lang="uk-UA" sz="2800" b="1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7534" y="1771423"/>
            <a:ext cx="491880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Наша шкільна домівка та родина</a:t>
            </a:r>
            <a:endParaRPr lang="uk-UA" sz="2800" b="1" dirty="0"/>
          </a:p>
        </p:txBody>
      </p:sp>
      <p:pic>
        <p:nvPicPr>
          <p:cNvPr id="1026" name="Picture 2" descr="C:\Users\User1\Desktop\фотозвіт\IMG-87fcc44cc3bed33e5c1b192f79375e9b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62" y="2607223"/>
            <a:ext cx="452516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29621"/>
            <a:ext cx="3658193" cy="2484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958"/>
            <a:ext cx="3707904" cy="25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243608"/>
          </a:xfrm>
        </p:spPr>
        <p:txBody>
          <a:bodyPr>
            <a:noAutofit/>
          </a:bodyPr>
          <a:lstStyle/>
          <a:p>
            <a:pPr lvl="0" algn="ctr"/>
            <a:r>
              <a:rPr lang="uk-UA" sz="2400" b="1" dirty="0"/>
              <a:t>Диплом учасників виставкової платформи «</a:t>
            </a:r>
            <a:r>
              <a:rPr lang="en-US" sz="2400" b="1" dirty="0" err="1"/>
              <a:t>Vytynanka</a:t>
            </a:r>
            <a:r>
              <a:rPr lang="en-US" sz="2400" b="1" dirty="0"/>
              <a:t> </a:t>
            </a:r>
            <a:r>
              <a:rPr lang="uk-UA" sz="2400" b="1" dirty="0"/>
              <a:t>– </a:t>
            </a:r>
            <a:r>
              <a:rPr lang="en-US" sz="2400" b="1" dirty="0"/>
              <a:t>Plaza</a:t>
            </a:r>
            <a:r>
              <a:rPr lang="uk-UA" sz="2400" b="1" dirty="0"/>
              <a:t>» вокальному ансамблю вчителів «Гармонія» під патронатом голови Дніпропетровської обласної ради Гліба </a:t>
            </a:r>
            <a:r>
              <a:rPr lang="uk-UA" sz="2400" b="1" dirty="0" err="1"/>
              <a:t>Пригунова</a:t>
            </a:r>
            <a:r>
              <a:rPr lang="uk-UA" sz="2400" b="1" dirty="0"/>
              <a:t>.  Листопад 2019 рік</a:t>
            </a:r>
            <a:r>
              <a:rPr lang="uk-UA" sz="2800" b="1" dirty="0"/>
              <a:t/>
            </a:r>
            <a:br>
              <a:rPr lang="uk-UA" sz="2800" b="1" dirty="0"/>
            </a:b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942" y="1485259"/>
            <a:ext cx="3511559" cy="3976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46386"/>
            <a:ext cx="3672408" cy="38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/>
              <a:t>Науково</a:t>
            </a:r>
            <a:r>
              <a:rPr lang="ru-RU" sz="2800" b="1" dirty="0"/>
              <a:t>-методична робота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060848"/>
            <a:ext cx="835292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 smtClean="0"/>
              <a:t>1. </a:t>
            </a:r>
            <a:r>
              <a:rPr lang="uk-UA" sz="2400" b="1" dirty="0" smtClean="0">
                <a:latin typeface="+mj-lt"/>
              </a:rPr>
              <a:t>Головні </a:t>
            </a:r>
            <a:r>
              <a:rPr lang="uk-UA" sz="2400" b="1" dirty="0">
                <a:latin typeface="+mj-lt"/>
              </a:rPr>
              <a:t>напрямки методичної роботи:</a:t>
            </a:r>
            <a:endParaRPr lang="uk-UA" sz="2400" dirty="0">
              <a:latin typeface="+mj-lt"/>
            </a:endParaRPr>
          </a:p>
          <a:p>
            <a:pPr lvl="0"/>
            <a:r>
              <a:rPr lang="uk-UA" sz="2000" dirty="0" smtClean="0">
                <a:latin typeface="+mj-lt"/>
              </a:rPr>
              <a:t>- Удосконалення </a:t>
            </a:r>
            <a:r>
              <a:rPr lang="uk-UA" sz="2000" dirty="0">
                <a:latin typeface="+mj-lt"/>
              </a:rPr>
              <a:t>змісту, форм і методів навчально-виховного процесу.</a:t>
            </a:r>
          </a:p>
          <a:p>
            <a:pPr lvl="0"/>
            <a:r>
              <a:rPr lang="uk-UA" sz="2000" dirty="0" smtClean="0">
                <a:latin typeface="+mj-lt"/>
              </a:rPr>
              <a:t>- Підвищення </a:t>
            </a:r>
            <a:r>
              <a:rPr lang="uk-UA" sz="2000" dirty="0">
                <a:latin typeface="+mj-lt"/>
              </a:rPr>
              <a:t>рівня методичної підготовки педагогічних кадрів.</a:t>
            </a:r>
          </a:p>
          <a:p>
            <a:pPr lvl="0"/>
            <a:r>
              <a:rPr lang="uk-UA" sz="2000" dirty="0" smtClean="0">
                <a:latin typeface="+mj-lt"/>
              </a:rPr>
              <a:t>- Забезпечення </a:t>
            </a:r>
            <a:r>
              <a:rPr lang="uk-UA" sz="2000" dirty="0">
                <a:latin typeface="+mj-lt"/>
              </a:rPr>
              <a:t>науково-методичного і психолого-педагогічного супроводу освітнього процесу.</a:t>
            </a:r>
          </a:p>
          <a:p>
            <a:pPr lvl="0"/>
            <a:r>
              <a:rPr lang="uk-UA" sz="2000" dirty="0" smtClean="0">
                <a:latin typeface="+mj-lt"/>
              </a:rPr>
              <a:t>- Покращення </a:t>
            </a:r>
            <a:r>
              <a:rPr lang="uk-UA" sz="2000" dirty="0">
                <a:latin typeface="+mj-lt"/>
              </a:rPr>
              <a:t>якості знань учнів засобами сучасних форм і методів роботи.</a:t>
            </a:r>
          </a:p>
          <a:p>
            <a:pPr lvl="0"/>
            <a:r>
              <a:rPr lang="uk-UA" sz="2000" dirty="0" smtClean="0">
                <a:latin typeface="+mj-lt"/>
              </a:rPr>
              <a:t>- Організація </a:t>
            </a:r>
            <a:r>
              <a:rPr lang="uk-UA" sz="2000" dirty="0">
                <a:latin typeface="+mj-lt"/>
              </a:rPr>
              <a:t>підвищення кваліфікації педагогічних кадрів.</a:t>
            </a:r>
          </a:p>
          <a:p>
            <a:pPr lvl="0"/>
            <a:r>
              <a:rPr lang="uk-UA" sz="2000" dirty="0" smtClean="0">
                <a:latin typeface="+mj-lt"/>
              </a:rPr>
              <a:t>- Робота </a:t>
            </a:r>
            <a:r>
              <a:rPr lang="uk-UA" sz="2000" dirty="0">
                <a:latin typeface="+mj-lt"/>
              </a:rPr>
              <a:t>над удосконаленням сучасного уроку.</a:t>
            </a:r>
          </a:p>
          <a:p>
            <a:pPr lvl="0"/>
            <a:r>
              <a:rPr lang="uk-UA" sz="2000" dirty="0" smtClean="0">
                <a:latin typeface="+mj-lt"/>
              </a:rPr>
              <a:t>- Інформаційне </a:t>
            </a:r>
            <a:r>
              <a:rPr lang="uk-UA" sz="2000" dirty="0">
                <a:latin typeface="+mj-lt"/>
              </a:rPr>
              <a:t>забезпечення методичної і професійної діяльності.</a:t>
            </a:r>
          </a:p>
          <a:p>
            <a:pPr lvl="0"/>
            <a:r>
              <a:rPr lang="uk-UA" sz="2000" dirty="0" smtClean="0">
                <a:latin typeface="+mj-lt"/>
              </a:rPr>
              <a:t>- Підтримка </a:t>
            </a:r>
            <a:r>
              <a:rPr lang="uk-UA" sz="2000" dirty="0">
                <a:latin typeface="+mj-lt"/>
              </a:rPr>
              <a:t>інноваційної діяльності, підготовка і проведення атестації учителів.</a:t>
            </a:r>
          </a:p>
          <a:p>
            <a:pPr lvl="0"/>
            <a:r>
              <a:rPr lang="uk-UA" sz="2000" dirty="0" smtClean="0">
                <a:latin typeface="+mj-lt"/>
              </a:rPr>
              <a:t>- Узагальнення </a:t>
            </a:r>
            <a:r>
              <a:rPr lang="uk-UA" sz="2000" dirty="0">
                <a:latin typeface="+mj-lt"/>
              </a:rPr>
              <a:t>і поширення педагогічного досвіду.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67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692696"/>
            <a:ext cx="8686800" cy="151216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Методичне </a:t>
            </a:r>
            <a:r>
              <a:rPr lang="uk-UA" sz="2800" b="1" dirty="0"/>
              <a:t>об’єднання учителів початкових класів, фізичної культури, естетичного циклу предметів (керівник </a:t>
            </a:r>
            <a:r>
              <a:rPr lang="uk-UA" sz="2800" b="1" dirty="0" err="1"/>
              <a:t>Храпко</a:t>
            </a:r>
            <a:r>
              <a:rPr lang="uk-UA" sz="2800" b="1" dirty="0"/>
              <a:t> Л.О.,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вчитель </a:t>
            </a:r>
            <a:r>
              <a:rPr lang="uk-UA" sz="2800" b="1" dirty="0"/>
              <a:t>початкових класів, спеціаліст вищої категорії, </a:t>
            </a:r>
            <a:r>
              <a:rPr lang="uk-UA" sz="2800" b="1" dirty="0" err="1"/>
              <a:t>„старший</a:t>
            </a:r>
            <a:r>
              <a:rPr lang="uk-UA" sz="2800" b="1" dirty="0"/>
              <a:t> учитель”).</a:t>
            </a:r>
            <a:r>
              <a:rPr lang="uk-UA" sz="4000" b="1" dirty="0"/>
              <a:t/>
            </a:r>
            <a:br>
              <a:rPr lang="uk-UA" sz="4000" b="1" dirty="0"/>
            </a:b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626469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86800" cy="172819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Методичне </a:t>
            </a:r>
            <a:r>
              <a:rPr lang="uk-UA" sz="2800" b="1" dirty="0"/>
              <a:t>об’єднання вчителів суспільно-гуманітарного циклу предметів (керівник </a:t>
            </a:r>
            <a:r>
              <a:rPr lang="uk-UA" sz="2800" b="1" dirty="0" err="1"/>
              <a:t>Алєйнікова</a:t>
            </a:r>
            <a:r>
              <a:rPr lang="uk-UA" sz="2800" b="1" dirty="0"/>
              <a:t> О.В., вчитель іноземної мови, спеціаліст).</a:t>
            </a:r>
            <a:br>
              <a:rPr lang="uk-UA" sz="2800" b="1" dirty="0"/>
            </a:br>
            <a:endParaRPr lang="uk-UA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2896"/>
            <a:ext cx="6199584" cy="41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836711"/>
            <a:ext cx="8686800" cy="129614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Методичне об’єднання вчителів природничо-математичних дисциплін (керівник Дмитрієва О.В., вчитель фізики та </a:t>
            </a:r>
            <a:r>
              <a:rPr lang="uk-UA" sz="2800" b="1" dirty="0" err="1"/>
              <a:t>загальнотехнічних</a:t>
            </a:r>
            <a:r>
              <a:rPr lang="uk-UA" sz="2800" b="1" dirty="0"/>
              <a:t> дисциплін, спеціаліст вищої категорії, </a:t>
            </a:r>
            <a:r>
              <a:rPr lang="uk-UA" sz="2800" b="1" dirty="0" err="1"/>
              <a:t>„учитель-методист</a:t>
            </a:r>
            <a:r>
              <a:rPr lang="uk-UA" sz="2800" b="1" dirty="0"/>
              <a:t>”).</a:t>
            </a:r>
            <a:r>
              <a:rPr lang="uk-UA" sz="4000" b="1" dirty="0"/>
              <a:t/>
            </a:r>
            <a:br>
              <a:rPr lang="uk-UA" sz="4000" b="1" dirty="0"/>
            </a:br>
            <a:endParaRPr lang="uk-UA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63727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12" y="836712"/>
            <a:ext cx="86868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/>
              <a:t>Методичне об’єднання класних керівників (керівник Колесник Т.М., заступник директора з навчально-виховної роботи, </a:t>
            </a:r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3100" b="1" dirty="0" smtClean="0"/>
              <a:t>спеціаліст </a:t>
            </a:r>
            <a:r>
              <a:rPr lang="uk-UA" sz="3100" b="1" dirty="0"/>
              <a:t>другої категорії).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5772"/>
            <a:ext cx="6408712" cy="42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pPr lvl="0"/>
            <a:r>
              <a:rPr lang="uk-UA" sz="2800" b="1" dirty="0" smtClean="0"/>
              <a:t>Учителі школи брали участь у різноманітних методичних і професійних форумах:</a:t>
            </a:r>
            <a:br>
              <a:rPr lang="uk-UA" sz="2800" b="1" dirty="0" smtClean="0"/>
            </a:br>
            <a:r>
              <a:rPr lang="uk-UA" sz="2700" dirty="0" smtClean="0"/>
              <a:t>- </a:t>
            </a:r>
            <a:r>
              <a:rPr lang="uk-UA" sz="2400" b="1" dirty="0" err="1" smtClean="0"/>
              <a:t>Панащенко</a:t>
            </a:r>
            <a:r>
              <a:rPr lang="uk-UA" sz="2400" b="1" dirty="0" smtClean="0"/>
              <a:t> </a:t>
            </a:r>
            <a:r>
              <a:rPr lang="uk-UA" sz="2400" b="1" dirty="0"/>
              <a:t>О.В., </a:t>
            </a:r>
            <a:r>
              <a:rPr lang="uk-UA" sz="2400" dirty="0"/>
              <a:t>заступник директора школа  </a:t>
            </a:r>
            <a:r>
              <a:rPr lang="uk-UA" sz="2400" dirty="0" smtClean="0"/>
              <a:t>з НР обласний </a:t>
            </a:r>
            <a:r>
              <a:rPr lang="uk-UA" sz="2400" dirty="0"/>
              <a:t>семінар «Нові підходи до контрольно-аналітичної діяльності в НУШ</a:t>
            </a:r>
            <a:br>
              <a:rPr lang="uk-UA" sz="2400" dirty="0"/>
            </a:br>
            <a:r>
              <a:rPr lang="uk-UA" sz="2400" b="1" dirty="0" smtClean="0"/>
              <a:t>- Дмитрієва </a:t>
            </a:r>
            <a:r>
              <a:rPr lang="uk-UA" sz="2400" b="1" dirty="0"/>
              <a:t>О.В</a:t>
            </a:r>
            <a:r>
              <a:rPr lang="uk-UA" sz="2400" dirty="0"/>
              <a:t>., вчитель фізики – обласний форум «Фізика в контексті перетворень в освіті»</a:t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smtClean="0"/>
              <a:t>Волошина </a:t>
            </a:r>
            <a:r>
              <a:rPr lang="uk-UA" sz="2400" b="1" dirty="0"/>
              <a:t>І.В</a:t>
            </a:r>
            <a:r>
              <a:rPr lang="uk-UA" sz="2400" dirty="0"/>
              <a:t>., вчитель математики – обласний семінар-практикум «Сучасний підручник як ефективний засіб роботи вчителя зі здібними та обдарованими учнями</a:t>
            </a:r>
            <a:r>
              <a:rPr lang="uk-UA" sz="2400" dirty="0" smtClean="0"/>
              <a:t>»</a:t>
            </a:r>
            <a:br>
              <a:rPr lang="uk-UA" sz="2400" dirty="0" smtClean="0"/>
            </a:br>
            <a:r>
              <a:rPr lang="uk-UA" sz="2400" dirty="0" smtClean="0"/>
              <a:t>- </a:t>
            </a:r>
            <a:r>
              <a:rPr lang="uk-UA" sz="2700" b="1" dirty="0" err="1" smtClean="0"/>
              <a:t>Яковчук</a:t>
            </a:r>
            <a:r>
              <a:rPr lang="uk-UA" sz="2700" b="1" dirty="0" smtClean="0"/>
              <a:t> </a:t>
            </a:r>
            <a:r>
              <a:rPr lang="uk-UA" sz="2700" b="1" dirty="0"/>
              <a:t>Н.М</a:t>
            </a:r>
            <a:r>
              <a:rPr lang="uk-UA" sz="2700" dirty="0"/>
              <a:t>., вчитель географії і біології – участь в обласному семінарі-практикуму Дніпропетровського обласного медичного ліцею.</a:t>
            </a:r>
            <a:br>
              <a:rPr lang="uk-UA" sz="2700" dirty="0"/>
            </a:br>
            <a:r>
              <a:rPr lang="uk-UA" sz="2700" dirty="0"/>
              <a:t>- </a:t>
            </a:r>
            <a:r>
              <a:rPr lang="uk-UA" sz="2700" b="1" dirty="0" err="1"/>
              <a:t>Яковчук</a:t>
            </a:r>
            <a:r>
              <a:rPr lang="uk-UA" sz="2700" b="1" dirty="0"/>
              <a:t> Н.М, Дмитрієва О.В., Волошина І.В</a:t>
            </a:r>
            <a:r>
              <a:rPr lang="uk-UA" sz="2700" dirty="0"/>
              <a:t>. – члени атестаційної комісії ІІ рівня 2019 – 2020 </a:t>
            </a:r>
            <a:r>
              <a:rPr lang="uk-UA" sz="2700" dirty="0" err="1"/>
              <a:t>н.р</a:t>
            </a:r>
            <a:r>
              <a:rPr lang="uk-UA" sz="2700" dirty="0"/>
              <a:t>.</a:t>
            </a:r>
            <a:br>
              <a:rPr lang="uk-UA" sz="2700" dirty="0"/>
            </a:br>
            <a:r>
              <a:rPr lang="uk-UA" sz="3200" dirty="0"/>
              <a:t/>
            </a:r>
            <a:br>
              <a:rPr lang="uk-UA" sz="3200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27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976664"/>
          </a:xfrm>
        </p:spPr>
        <p:txBody>
          <a:bodyPr>
            <a:normAutofit fontScale="90000"/>
          </a:bodyPr>
          <a:lstStyle/>
          <a:p>
            <a:pPr lvl="0" algn="l"/>
            <a:r>
              <a:rPr lang="uk-UA" sz="2200" dirty="0" smtClean="0"/>
              <a:t>- </a:t>
            </a:r>
            <a:r>
              <a:rPr lang="uk-UA" sz="2700" b="1" dirty="0" err="1" smtClean="0"/>
              <a:t>Панащенко</a:t>
            </a:r>
            <a:r>
              <a:rPr lang="uk-UA" sz="2700" b="1" dirty="0" smtClean="0"/>
              <a:t> </a:t>
            </a:r>
            <a:r>
              <a:rPr lang="uk-UA" sz="2700" b="1" dirty="0"/>
              <a:t>О.В</a:t>
            </a:r>
            <a:r>
              <a:rPr lang="uk-UA" sz="2700" dirty="0"/>
              <a:t>. – член конкурсу «Учитель року» (історія) 2019року</a:t>
            </a:r>
            <a:br>
              <a:rPr lang="uk-UA" sz="2700" dirty="0"/>
            </a:br>
            <a:r>
              <a:rPr lang="uk-UA" sz="2700" dirty="0" smtClean="0"/>
              <a:t>- </a:t>
            </a:r>
            <a:r>
              <a:rPr lang="uk-UA" sz="2700" b="1" dirty="0" err="1" smtClean="0"/>
              <a:t>Алєйнікова</a:t>
            </a:r>
            <a:r>
              <a:rPr lang="uk-UA" sz="2700" b="1" dirty="0" smtClean="0"/>
              <a:t> </a:t>
            </a:r>
            <a:r>
              <a:rPr lang="uk-UA" sz="2700" b="1" dirty="0"/>
              <a:t>О.В., </a:t>
            </a:r>
            <a:r>
              <a:rPr lang="uk-UA" sz="2700" dirty="0"/>
              <a:t>вчитель іноземної мови, он лайн-курс </a:t>
            </a:r>
            <a:r>
              <a:rPr lang="uk-UA" sz="2700" dirty="0" err="1"/>
              <a:t>„Англійська</a:t>
            </a:r>
            <a:r>
              <a:rPr lang="uk-UA" sz="2700" dirty="0"/>
              <a:t> мова для учителів початкових класів (20 год.) </a:t>
            </a:r>
            <a:br>
              <a:rPr lang="uk-UA" sz="2700" dirty="0"/>
            </a:br>
            <a:r>
              <a:rPr lang="uk-UA" sz="2700" dirty="0" smtClean="0"/>
              <a:t>- </a:t>
            </a:r>
            <a:r>
              <a:rPr lang="uk-UA" sz="2700" b="1" dirty="0" err="1" smtClean="0"/>
              <a:t>Струкова</a:t>
            </a:r>
            <a:r>
              <a:rPr lang="uk-UA" sz="2700" b="1" dirty="0" smtClean="0"/>
              <a:t> </a:t>
            </a:r>
            <a:r>
              <a:rPr lang="uk-UA" sz="2700" b="1" dirty="0"/>
              <a:t>А.С., </a:t>
            </a:r>
            <a:r>
              <a:rPr lang="uk-UA" sz="2700" dirty="0"/>
              <a:t>вчитель української мови і літератури, участь у </a:t>
            </a:r>
            <a:r>
              <a:rPr lang="uk-UA" sz="2700" dirty="0" err="1"/>
              <a:t>вебінарах</a:t>
            </a:r>
            <a:r>
              <a:rPr lang="uk-UA" sz="2700" dirty="0"/>
              <a:t> </a:t>
            </a:r>
            <a:r>
              <a:rPr lang="uk-UA" sz="2700" dirty="0" err="1"/>
              <a:t>„Школа</a:t>
            </a:r>
            <a:r>
              <a:rPr lang="uk-UA" sz="2700" dirty="0"/>
              <a:t> без дискримінації. Як учителю спілкуватися з учнями”, </a:t>
            </a:r>
            <a:r>
              <a:rPr lang="uk-UA" sz="2700" dirty="0" err="1"/>
              <a:t>„Безпека</a:t>
            </a:r>
            <a:r>
              <a:rPr lang="uk-UA" sz="2700" dirty="0"/>
              <a:t> дітей та підлітків: </a:t>
            </a:r>
            <a:r>
              <a:rPr lang="uk-UA" sz="2700" dirty="0" err="1"/>
              <a:t>кібер-</a:t>
            </a:r>
            <a:r>
              <a:rPr lang="uk-UA" sz="2700" dirty="0"/>
              <a:t> </a:t>
            </a:r>
            <a:r>
              <a:rPr lang="uk-UA" sz="2700" dirty="0" err="1"/>
              <a:t>булінг</a:t>
            </a:r>
            <a:r>
              <a:rPr lang="uk-UA" sz="2700" dirty="0"/>
              <a:t>, </a:t>
            </a:r>
            <a:r>
              <a:rPr lang="uk-UA" sz="2700" dirty="0" err="1"/>
              <a:t>грумінг</a:t>
            </a:r>
            <a:r>
              <a:rPr lang="uk-UA" sz="2700" dirty="0"/>
              <a:t> та контент, що шкодять”, </a:t>
            </a:r>
            <a:r>
              <a:rPr lang="uk-UA" sz="2700" dirty="0" err="1"/>
              <a:t>„Мотивація</a:t>
            </a:r>
            <a:r>
              <a:rPr lang="uk-UA" sz="2700" dirty="0"/>
              <a:t> в освітньому процесі: механізми та способи”.</a:t>
            </a:r>
            <a:br>
              <a:rPr lang="uk-UA" sz="2700" dirty="0"/>
            </a:br>
            <a:r>
              <a:rPr lang="uk-UA" sz="2700" dirty="0" smtClean="0"/>
              <a:t>- </a:t>
            </a:r>
            <a:r>
              <a:rPr lang="uk-UA" sz="2700" b="1" dirty="0" smtClean="0"/>
              <a:t>Ситник </a:t>
            </a:r>
            <a:r>
              <a:rPr lang="uk-UA" sz="2700" b="1" dirty="0"/>
              <a:t>Я.А</a:t>
            </a:r>
            <a:r>
              <a:rPr lang="uk-UA" sz="2700" dirty="0"/>
              <a:t>., вчитель історії і зарубіжної літератури, участь у </a:t>
            </a:r>
            <a:r>
              <a:rPr lang="uk-UA" sz="2700" dirty="0" err="1"/>
              <a:t>вебінарі</a:t>
            </a:r>
            <a:r>
              <a:rPr lang="uk-UA" sz="2700" dirty="0"/>
              <a:t> освітнього проекту </a:t>
            </a:r>
            <a:r>
              <a:rPr lang="uk-UA" sz="2700" dirty="0" err="1"/>
              <a:t>„На</a:t>
            </a:r>
            <a:r>
              <a:rPr lang="uk-UA" sz="2700" dirty="0"/>
              <a:t> урок”: </a:t>
            </a:r>
            <a:r>
              <a:rPr lang="uk-UA" sz="2700" dirty="0" err="1"/>
              <a:t>„Шкільний</a:t>
            </a:r>
            <a:r>
              <a:rPr lang="uk-UA" sz="2700" dirty="0"/>
              <a:t> підручник - ігрове поле для навчання”. Проходження он лайн-курсів “</a:t>
            </a:r>
            <a:r>
              <a:rPr lang="uk-UA" sz="2700" dirty="0" err="1"/>
              <a:t>Медіаграмотність</a:t>
            </a:r>
            <a:r>
              <a:rPr lang="uk-UA" sz="2700" dirty="0"/>
              <a:t> для освітян”, </a:t>
            </a:r>
            <a:r>
              <a:rPr lang="uk-UA" sz="2700" dirty="0" err="1"/>
              <a:t>„Критичне</a:t>
            </a:r>
            <a:r>
              <a:rPr lang="uk-UA" sz="2700" dirty="0"/>
              <a:t> мислення для освітян”, 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9845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4032448"/>
          </a:xfrm>
        </p:spPr>
        <p:txBody>
          <a:bodyPr>
            <a:normAutofit fontScale="90000"/>
          </a:bodyPr>
          <a:lstStyle/>
          <a:p>
            <a:pPr lvl="0" algn="l"/>
            <a:r>
              <a:rPr lang="uk-UA" sz="2200" dirty="0" smtClean="0"/>
              <a:t>- </a:t>
            </a:r>
            <a:r>
              <a:rPr lang="uk-UA" sz="2700" b="1" dirty="0" smtClean="0"/>
              <a:t>Васильєва </a:t>
            </a:r>
            <a:r>
              <a:rPr lang="uk-UA" sz="2700" b="1" dirty="0"/>
              <a:t>Л.Є., </a:t>
            </a:r>
            <a:r>
              <a:rPr lang="uk-UA" sz="2700" dirty="0"/>
              <a:t>вчитель початкових класів, пройшла навчання за 30-год. програмою </a:t>
            </a:r>
            <a:r>
              <a:rPr lang="uk-UA" sz="2700" dirty="0" err="1"/>
              <a:t>„Інноваційні</a:t>
            </a:r>
            <a:r>
              <a:rPr lang="uk-UA" sz="2700" dirty="0"/>
              <a:t> технології у фізичному вихованні молодших школярів в рамках курсу НУШ”, курси в Південно-Східній українській асоціації практичних психологів </a:t>
            </a:r>
            <a:br>
              <a:rPr lang="uk-UA" sz="2700" dirty="0"/>
            </a:br>
            <a:r>
              <a:rPr lang="uk-UA" sz="2700" dirty="0" smtClean="0"/>
              <a:t>-  </a:t>
            </a:r>
            <a:r>
              <a:rPr lang="uk-UA" sz="2700" dirty="0"/>
              <a:t>Активна участь у Міжнародних та Всеукраїнських конкурсах з основ наук взяли учні </a:t>
            </a:r>
            <a:r>
              <a:rPr lang="uk-UA" sz="2700" b="1" dirty="0" err="1"/>
              <a:t>Яковчук</a:t>
            </a:r>
            <a:r>
              <a:rPr lang="uk-UA" sz="2700" b="1" dirty="0"/>
              <a:t> Н.М.  </a:t>
            </a:r>
            <a:r>
              <a:rPr lang="uk-UA" sz="2700" dirty="0"/>
              <a:t>(міжнародна природнича гра </a:t>
            </a:r>
            <a:r>
              <a:rPr lang="uk-UA" sz="2700" dirty="0" err="1"/>
              <a:t>„Геліантус</a:t>
            </a:r>
            <a:r>
              <a:rPr lang="uk-UA" sz="2700" dirty="0"/>
              <a:t> </a:t>
            </a:r>
            <a:r>
              <a:rPr lang="uk-UA" sz="2700" b="1" dirty="0"/>
              <a:t>”), </a:t>
            </a:r>
            <a:r>
              <a:rPr lang="uk-UA" sz="2700" b="1" dirty="0" smtClean="0"/>
              <a:t> Троян О.В</a:t>
            </a:r>
            <a:r>
              <a:rPr lang="uk-UA" sz="2700" b="1" dirty="0"/>
              <a:t>. </a:t>
            </a:r>
            <a:r>
              <a:rPr lang="uk-UA" sz="2700" dirty="0"/>
              <a:t>(Всеукраїнський конкурс знавців англійської мови «</a:t>
            </a:r>
            <a:r>
              <a:rPr lang="uk-UA" sz="2700" dirty="0" err="1"/>
              <a:t>Грінвіч</a:t>
            </a:r>
            <a:r>
              <a:rPr lang="uk-UA" sz="2700" dirty="0"/>
              <a:t>»), </a:t>
            </a:r>
            <a:r>
              <a:rPr lang="uk-UA" sz="2700" b="1" dirty="0" err="1"/>
              <a:t>Тиханової</a:t>
            </a:r>
            <a:r>
              <a:rPr lang="uk-UA" sz="2700" b="1" dirty="0"/>
              <a:t> О.І. </a:t>
            </a:r>
            <a:r>
              <a:rPr lang="uk-UA" sz="2700" dirty="0"/>
              <a:t>(всеукраїнські конкурси </a:t>
            </a:r>
            <a:r>
              <a:rPr lang="uk-UA" sz="2700" dirty="0" err="1"/>
              <a:t>„На</a:t>
            </a:r>
            <a:r>
              <a:rPr lang="uk-UA" sz="2700" dirty="0"/>
              <a:t> урок”, </a:t>
            </a:r>
            <a:r>
              <a:rPr lang="uk-UA" sz="2700" dirty="0" err="1"/>
              <a:t>„ІТ-талант</a:t>
            </a:r>
            <a:r>
              <a:rPr lang="uk-UA" sz="2700" dirty="0"/>
              <a:t>”, фестиваль скетч-проектів, «Бобер</a:t>
            </a:r>
            <a:r>
              <a:rPr lang="uk-UA" sz="2700" b="1" dirty="0"/>
              <a:t>»), </a:t>
            </a:r>
            <a:r>
              <a:rPr lang="uk-UA" sz="2700" b="1" dirty="0" smtClean="0"/>
              <a:t>Романюк </a:t>
            </a:r>
            <a:r>
              <a:rPr lang="uk-UA" sz="2700" b="1" dirty="0"/>
              <a:t>Р.Я. і </a:t>
            </a:r>
            <a:r>
              <a:rPr lang="uk-UA" sz="2700" b="1" dirty="0" err="1"/>
              <a:t>Струкової</a:t>
            </a:r>
            <a:r>
              <a:rPr lang="uk-UA" sz="2700" b="1" dirty="0"/>
              <a:t> А.С</a:t>
            </a:r>
            <a:r>
              <a:rPr lang="uk-UA" sz="2700" dirty="0"/>
              <a:t>. (Всеукраїнська гра </a:t>
            </a:r>
            <a:r>
              <a:rPr lang="uk-UA" sz="2700" dirty="0" err="1"/>
              <a:t>„Соняшник</a:t>
            </a:r>
            <a:r>
              <a:rPr lang="uk-UA" sz="2700" b="1" dirty="0" smtClean="0"/>
              <a:t>”)., Дмитрієвої </a:t>
            </a:r>
            <a:r>
              <a:rPr lang="uk-UA" sz="2700" b="1" dirty="0"/>
              <a:t>О.В. </a:t>
            </a:r>
            <a:r>
              <a:rPr lang="uk-UA" sz="2700" dirty="0"/>
              <a:t>(«Левеня</a:t>
            </a:r>
            <a:r>
              <a:rPr lang="uk-UA" sz="2700" b="1" dirty="0"/>
              <a:t>»), Волошиної І.В</a:t>
            </a:r>
            <a:r>
              <a:rPr lang="uk-UA" sz="2700" dirty="0"/>
              <a:t>.( «Кенгуру»)</a:t>
            </a:r>
            <a:r>
              <a:rPr lang="uk-UA" sz="4000" dirty="0"/>
              <a:t/>
            </a:r>
            <a:br>
              <a:rPr lang="uk-UA" sz="4000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0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pPr lvl="0" algn="l"/>
            <a:r>
              <a:rPr lang="uk-UA" sz="2800" b="1" dirty="0"/>
              <a:t>Курсові перепідготовки вчителів: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400" dirty="0"/>
              <a:t>Курсову перепідготовку в ДАНО пройшли:</a:t>
            </a:r>
            <a:br>
              <a:rPr lang="uk-UA" sz="2400" dirty="0"/>
            </a:br>
            <a:r>
              <a:rPr lang="uk-UA" sz="2400" dirty="0"/>
              <a:t> </a:t>
            </a:r>
            <a:r>
              <a:rPr lang="uk-UA" sz="2400" dirty="0" smtClean="0"/>
              <a:t>- </a:t>
            </a:r>
            <a:r>
              <a:rPr lang="uk-UA" sz="2400" b="1" dirty="0" smtClean="0"/>
              <a:t>Бровко </a:t>
            </a:r>
            <a:r>
              <a:rPr lang="uk-UA" sz="2400" b="1" dirty="0"/>
              <a:t>Г.Г. </a:t>
            </a:r>
            <a:r>
              <a:rPr lang="uk-UA" sz="2400" dirty="0"/>
              <a:t>(бібліотекарі), </a:t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err="1" smtClean="0"/>
              <a:t>Яковчук</a:t>
            </a:r>
            <a:r>
              <a:rPr lang="uk-UA" sz="2400" b="1" dirty="0" smtClean="0"/>
              <a:t> </a:t>
            </a:r>
            <a:r>
              <a:rPr lang="uk-UA" sz="2400" b="1" dirty="0"/>
              <a:t>Н.М. </a:t>
            </a:r>
            <a:r>
              <a:rPr lang="uk-UA" sz="2400" dirty="0"/>
              <a:t>(біологія, природознавство), </a:t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smtClean="0"/>
              <a:t>Дмитрієва </a:t>
            </a:r>
            <a:r>
              <a:rPr lang="uk-UA" sz="2400" b="1" dirty="0"/>
              <a:t>О.В</a:t>
            </a:r>
            <a:r>
              <a:rPr lang="uk-UA" sz="2400" dirty="0"/>
              <a:t>. (образотворче мистецтво, креслення), </a:t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err="1" smtClean="0"/>
              <a:t>Тиханова</a:t>
            </a:r>
            <a:r>
              <a:rPr lang="uk-UA" sz="2400" b="1" dirty="0" smtClean="0"/>
              <a:t> </a:t>
            </a:r>
            <a:r>
              <a:rPr lang="uk-UA" sz="2400" b="1" dirty="0"/>
              <a:t>О.І</a:t>
            </a:r>
            <a:r>
              <a:rPr lang="uk-UA" sz="2400" dirty="0"/>
              <a:t>. (інформатика).</a:t>
            </a:r>
            <a:br>
              <a:rPr lang="uk-UA" sz="2400" dirty="0"/>
            </a:br>
            <a:r>
              <a:rPr lang="uk-UA" sz="2400" dirty="0"/>
              <a:t> В руслі накреслень </a:t>
            </a:r>
            <a:r>
              <a:rPr lang="uk-UA" sz="2400" b="1" dirty="0"/>
              <a:t>Нової Української Школи:</a:t>
            </a:r>
            <a:r>
              <a:rPr lang="uk-UA" sz="2400" dirty="0"/>
              <a:t> </a:t>
            </a:r>
            <a:br>
              <a:rPr lang="uk-UA" sz="2400" dirty="0"/>
            </a:br>
            <a:r>
              <a:rPr lang="uk-UA" sz="2400" dirty="0"/>
              <a:t> </a:t>
            </a:r>
            <a:r>
              <a:rPr lang="uk-UA" sz="2400" b="1" dirty="0" smtClean="0"/>
              <a:t>- </a:t>
            </a:r>
            <a:r>
              <a:rPr lang="uk-UA" sz="2400" b="1" dirty="0" err="1" smtClean="0"/>
              <a:t>Кафарова</a:t>
            </a:r>
            <a:r>
              <a:rPr lang="uk-UA" sz="2400" b="1" dirty="0" smtClean="0"/>
              <a:t> </a:t>
            </a:r>
            <a:r>
              <a:rPr lang="uk-UA" sz="2400" b="1" dirty="0"/>
              <a:t>С.М</a:t>
            </a:r>
            <a:r>
              <a:rPr lang="uk-UA" sz="2400" dirty="0"/>
              <a:t>. (директор школи)</a:t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err="1" smtClean="0"/>
              <a:t>Панащенко</a:t>
            </a:r>
            <a:r>
              <a:rPr lang="uk-UA" sz="2400" b="1" dirty="0" smtClean="0"/>
              <a:t> </a:t>
            </a:r>
            <a:r>
              <a:rPr lang="uk-UA" sz="2400" b="1" dirty="0"/>
              <a:t>О.В</a:t>
            </a:r>
            <a:r>
              <a:rPr lang="uk-UA" sz="2400" dirty="0"/>
              <a:t>. (заступник директора школи з НР)</a:t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smtClean="0"/>
              <a:t>Васильєва </a:t>
            </a:r>
            <a:r>
              <a:rPr lang="uk-UA" sz="2400" b="1" dirty="0"/>
              <a:t>Л.Є</a:t>
            </a:r>
            <a:r>
              <a:rPr lang="uk-UA" sz="2400" dirty="0"/>
              <a:t>. (вчитель початкових класів</a:t>
            </a:r>
            <a:r>
              <a:rPr lang="uk-UA" sz="2400" dirty="0" smtClean="0"/>
              <a:t>)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 smtClean="0"/>
              <a:t>- </a:t>
            </a:r>
            <a:r>
              <a:rPr lang="uk-UA" sz="2400" b="1" dirty="0" smtClean="0"/>
              <a:t>Троян </a:t>
            </a:r>
            <a:r>
              <a:rPr lang="uk-UA" sz="2400" b="1" dirty="0"/>
              <a:t>О.В</a:t>
            </a:r>
            <a:r>
              <a:rPr lang="uk-UA" sz="2400" dirty="0"/>
              <a:t>. (вчитель англійської мови)</a:t>
            </a:r>
            <a:br>
              <a:rPr lang="uk-UA" sz="2400" dirty="0"/>
            </a:br>
            <a:r>
              <a:rPr lang="uk-UA" sz="2400" b="1" dirty="0" smtClean="0"/>
              <a:t>- Колесник </a:t>
            </a:r>
            <a:r>
              <a:rPr lang="uk-UA" sz="2400" b="1" dirty="0"/>
              <a:t>Т.М</a:t>
            </a:r>
            <a:r>
              <a:rPr lang="uk-UA" sz="2400" dirty="0"/>
              <a:t>. (вчитель початкових класів)</a:t>
            </a:r>
            <a:br>
              <a:rPr lang="uk-UA" sz="2400" dirty="0"/>
            </a:br>
            <a:r>
              <a:rPr lang="uk-UA" sz="2400" b="1" dirty="0" smtClean="0"/>
              <a:t>- Ненашева </a:t>
            </a:r>
            <a:r>
              <a:rPr lang="uk-UA" sz="2400" b="1" dirty="0"/>
              <a:t>А.І</a:t>
            </a:r>
            <a:r>
              <a:rPr lang="uk-UA" sz="2400" dirty="0"/>
              <a:t>. (вчитель музики</a:t>
            </a:r>
            <a:r>
              <a:rPr lang="uk-UA" sz="2400" dirty="0" smtClean="0"/>
              <a:t>)</a:t>
            </a:r>
            <a:br>
              <a:rPr lang="uk-UA" sz="2400" dirty="0" smtClean="0"/>
            </a:br>
            <a:r>
              <a:rPr lang="uk-UA" sz="2400" dirty="0" smtClean="0"/>
              <a:t>- </a:t>
            </a:r>
            <a:r>
              <a:rPr lang="uk-UA" sz="2400" b="1" dirty="0" err="1" smtClean="0"/>
              <a:t>Боздирєва</a:t>
            </a:r>
            <a:r>
              <a:rPr lang="uk-UA" sz="2400" b="1" dirty="0" smtClean="0"/>
              <a:t> Н.В</a:t>
            </a:r>
            <a:r>
              <a:rPr lang="uk-UA" sz="2400" dirty="0" smtClean="0"/>
              <a:t>. (вчитель початкових класів)</a:t>
            </a:r>
            <a:r>
              <a:rPr lang="uk-UA" sz="2400" dirty="0"/>
              <a:t/>
            </a:r>
            <a:br>
              <a:rPr lang="uk-UA" sz="24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6828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688632"/>
          </a:xfrm>
        </p:spPr>
        <p:txBody>
          <a:bodyPr>
            <a:noAutofit/>
          </a:bodyPr>
          <a:lstStyle/>
          <a:p>
            <a:r>
              <a:rPr lang="uk-UA" sz="2800" b="1" dirty="0"/>
              <a:t>Повна назва закладу: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400" dirty="0" smtClean="0"/>
              <a:t>Комунальний </a:t>
            </a:r>
            <a:r>
              <a:rPr lang="uk-UA" sz="2400" dirty="0"/>
              <a:t>заклад освіти «Новоолександрівська загальноосвітня школа І –ІІІ ступенів Раївської сільської ради» </a:t>
            </a:r>
            <a:br>
              <a:rPr lang="uk-UA" sz="2400" dirty="0"/>
            </a:br>
            <a:r>
              <a:rPr lang="uk-UA" sz="2400" dirty="0" smtClean="0"/>
              <a:t> </a:t>
            </a:r>
            <a:r>
              <a:rPr lang="uk-UA" sz="2800" b="1" dirty="0"/>
              <a:t>Адреса закладу</a:t>
            </a:r>
            <a:r>
              <a:rPr lang="uk-UA" sz="2400" dirty="0"/>
              <a:t>: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52561</a:t>
            </a:r>
            <a:r>
              <a:rPr lang="uk-UA" sz="2400" dirty="0"/>
              <a:t>, Дніпропетровська область, Синельниківський район, </a:t>
            </a:r>
            <a:r>
              <a:rPr lang="uk-UA" sz="2400" dirty="0" err="1"/>
              <a:t>с.Новоолександрівка</a:t>
            </a:r>
            <a:r>
              <a:rPr lang="uk-UA" sz="2400" dirty="0"/>
              <a:t>, </a:t>
            </a:r>
            <a:r>
              <a:rPr lang="uk-UA" sz="2400" dirty="0" err="1"/>
              <a:t>вул..Центральна</a:t>
            </a:r>
            <a:r>
              <a:rPr lang="uk-UA" sz="2400" dirty="0"/>
              <a:t>, 3</a:t>
            </a:r>
            <a:r>
              <a:rPr lang="uk-UA" sz="2400" dirty="0" smtClean="0"/>
              <a:t>.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800" b="1" dirty="0" smtClean="0"/>
              <a:t>Статут</a:t>
            </a:r>
            <a:r>
              <a:rPr lang="uk-UA" sz="2400" dirty="0" smtClean="0"/>
              <a:t> :затверджений </a:t>
            </a:r>
            <a:r>
              <a:rPr lang="uk-UA" sz="2400" dirty="0"/>
              <a:t>рішенням сесії Раївської сільської ради від 10 жовтня 2018 року №240-30/</a:t>
            </a:r>
            <a:r>
              <a:rPr lang="en-US" sz="2400" dirty="0"/>
              <a:t>V</a:t>
            </a:r>
            <a:r>
              <a:rPr lang="uk-UA" sz="2400" dirty="0"/>
              <a:t>ІІ сільським головою Ю.І.Мартиненком</a:t>
            </a:r>
            <a:br>
              <a:rPr lang="uk-UA" sz="2400" dirty="0"/>
            </a:br>
            <a:r>
              <a:rPr lang="uk-UA" sz="2400" dirty="0"/>
              <a:t> </a:t>
            </a:r>
            <a:r>
              <a:rPr lang="uk-UA" sz="2800" b="1" dirty="0" smtClean="0"/>
              <a:t>Кількість </a:t>
            </a:r>
            <a:r>
              <a:rPr lang="uk-UA" sz="2800" b="1" dirty="0"/>
              <a:t>учнів у закладі </a:t>
            </a:r>
            <a:r>
              <a:rPr lang="uk-UA" sz="2400" dirty="0"/>
              <a:t>– 108 учнів</a:t>
            </a:r>
            <a:br>
              <a:rPr lang="uk-UA" sz="2400" dirty="0"/>
            </a:br>
            <a:r>
              <a:rPr lang="uk-UA" sz="2400" dirty="0"/>
              <a:t> </a:t>
            </a:r>
            <a:r>
              <a:rPr lang="uk-UA" sz="2800" b="1" dirty="0" smtClean="0"/>
              <a:t>Проектна </a:t>
            </a:r>
            <a:r>
              <a:rPr lang="uk-UA" sz="2800" b="1" dirty="0"/>
              <a:t>потужність </a:t>
            </a:r>
            <a:r>
              <a:rPr lang="uk-UA" sz="2400" dirty="0"/>
              <a:t>– 350</a:t>
            </a:r>
            <a:br>
              <a:rPr lang="uk-UA" sz="24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0580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lvl="0" algn="l"/>
            <a:r>
              <a:rPr lang="uk-UA" sz="2200" b="1" dirty="0"/>
              <a:t>Роботи педагогічних працівників у фахових педагогічних виданнях :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b="1" dirty="0" smtClean="0"/>
              <a:t>- </a:t>
            </a:r>
            <a:r>
              <a:rPr lang="uk-UA" sz="2200" b="1" dirty="0" err="1" smtClean="0"/>
              <a:t>Яковчук</a:t>
            </a:r>
            <a:r>
              <a:rPr lang="uk-UA" sz="2200" b="1" dirty="0" smtClean="0"/>
              <a:t> </a:t>
            </a:r>
            <a:r>
              <a:rPr lang="uk-UA" sz="2200" b="1" dirty="0"/>
              <a:t>Н.М</a:t>
            </a:r>
            <a:r>
              <a:rPr lang="uk-UA" sz="2200" dirty="0"/>
              <a:t>. – Прилітайте птахи в Україну! Видавництво «Основа» Київ. 2019 рік</a:t>
            </a:r>
            <a:br>
              <a:rPr lang="uk-UA" sz="2200" dirty="0"/>
            </a:br>
            <a:r>
              <a:rPr lang="uk-UA" sz="2200" dirty="0" smtClean="0"/>
              <a:t>- </a:t>
            </a:r>
            <a:r>
              <a:rPr lang="uk-UA" sz="2200" b="1" dirty="0" smtClean="0"/>
              <a:t>Дмитрієва </a:t>
            </a:r>
            <a:r>
              <a:rPr lang="uk-UA" sz="2200" b="1" dirty="0"/>
              <a:t>О.В. </a:t>
            </a:r>
            <a:r>
              <a:rPr lang="uk-UA" sz="2200" dirty="0"/>
              <a:t>Теплота згорання палива. Урок з використанням </a:t>
            </a:r>
            <a:r>
              <a:rPr lang="uk-UA" sz="2200" dirty="0" err="1"/>
              <a:t>тренінгових</a:t>
            </a:r>
            <a:r>
              <a:rPr lang="uk-UA" sz="2200" dirty="0"/>
              <a:t> технологій. 8 клас. Газета «Фізика» листопад 2018 року.</a:t>
            </a:r>
            <a:br>
              <a:rPr lang="uk-UA" sz="2200" dirty="0"/>
            </a:br>
            <a:r>
              <a:rPr lang="uk-UA" sz="2200" dirty="0"/>
              <a:t>Сила струму. Вимірювання сили струму.   Урок з використанням </a:t>
            </a:r>
            <a:r>
              <a:rPr lang="uk-UA" sz="2200" dirty="0" err="1"/>
              <a:t>тренінгових</a:t>
            </a:r>
            <a:r>
              <a:rPr lang="uk-UA" sz="2200" dirty="0"/>
              <a:t> технологій. 8 клас. Газета «Фізика» грудень 2018 року. Нагороджена грамотою газети «Фізика», як лауреат конкурсу «Панорама творчих уроків», </a:t>
            </a:r>
            <a:br>
              <a:rPr lang="uk-UA" sz="2200" dirty="0"/>
            </a:br>
            <a:r>
              <a:rPr lang="uk-UA" sz="2200" dirty="0" smtClean="0"/>
              <a:t>- </a:t>
            </a:r>
            <a:r>
              <a:rPr lang="uk-UA" sz="2200" b="1" dirty="0" smtClean="0"/>
              <a:t>Романюк </a:t>
            </a:r>
            <a:r>
              <a:rPr lang="uk-UA" sz="2200" b="1" dirty="0"/>
              <a:t>Р.Я., </a:t>
            </a:r>
            <a:r>
              <a:rPr lang="uk-UA" sz="2200" b="1" dirty="0" err="1"/>
              <a:t>Твердохліб</a:t>
            </a:r>
            <a:r>
              <a:rPr lang="uk-UA" sz="2200" b="1" dirty="0"/>
              <a:t> Н.І</a:t>
            </a:r>
            <a:r>
              <a:rPr lang="uk-UA" sz="2200" dirty="0"/>
              <a:t>. – Вірші вихованців Літературно – художній альманах письменників Придніпров′я «Панорама слова»2018 рік.</a:t>
            </a:r>
            <a:br>
              <a:rPr lang="uk-UA" sz="2200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42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060032"/>
          </a:xfrm>
        </p:spPr>
        <p:txBody>
          <a:bodyPr>
            <a:noAutofit/>
          </a:bodyPr>
          <a:lstStyle/>
          <a:p>
            <a:r>
              <a:rPr lang="uk-UA" sz="2000" dirty="0"/>
              <a:t>- </a:t>
            </a:r>
            <a:r>
              <a:rPr lang="uk-UA" sz="2400" b="1" dirty="0"/>
              <a:t>Янчук В.В</a:t>
            </a:r>
            <a:r>
              <a:rPr lang="uk-UA" sz="2400" dirty="0"/>
              <a:t>. Журнал «Історія і сучасність» . Наукова стаття «Ідейна спадщина М.Грушевського щодо соборності України для патріотичного виховання»</a:t>
            </a:r>
            <a:br>
              <a:rPr lang="uk-UA" sz="2400" dirty="0"/>
            </a:br>
            <a:r>
              <a:rPr lang="uk-UA" sz="2400" dirty="0" smtClean="0"/>
              <a:t>-  </a:t>
            </a:r>
            <a:r>
              <a:rPr lang="uk-UA" sz="2400" dirty="0"/>
              <a:t>Учителі і учні публікували свої дописи на сторінках газет </a:t>
            </a:r>
            <a:r>
              <a:rPr lang="uk-UA" sz="2400" dirty="0" err="1"/>
              <a:t>„Синельниківські</a:t>
            </a:r>
            <a:r>
              <a:rPr lang="uk-UA" sz="2400" dirty="0"/>
              <a:t> вісті”, </a:t>
            </a:r>
            <a:r>
              <a:rPr lang="uk-UA" sz="2400" dirty="0" err="1"/>
              <a:t>„Берег</a:t>
            </a:r>
            <a:r>
              <a:rPr lang="uk-UA" sz="2400" dirty="0"/>
              <a:t> надій”, </a:t>
            </a:r>
            <a:br>
              <a:rPr lang="uk-UA" sz="2400" dirty="0"/>
            </a:br>
            <a:r>
              <a:rPr lang="uk-UA" sz="2400" dirty="0"/>
              <a:t>на сторінках газети </a:t>
            </a:r>
            <a:r>
              <a:rPr lang="uk-UA" sz="2400" dirty="0" err="1"/>
              <a:t>„Джерело</a:t>
            </a:r>
            <a:r>
              <a:rPr lang="uk-UA" sz="2400" dirty="0"/>
              <a:t> життя” </a:t>
            </a:r>
            <a:r>
              <a:rPr lang="uk-UA" sz="2400" dirty="0" err="1"/>
              <a:t>старостинського</a:t>
            </a:r>
            <a:r>
              <a:rPr lang="uk-UA" sz="2400" dirty="0"/>
              <a:t> округу №</a:t>
            </a:r>
            <a:r>
              <a:rPr lang="uk-UA" sz="2400" dirty="0" smtClean="0"/>
              <a:t>8 (</a:t>
            </a:r>
            <a:r>
              <a:rPr lang="uk-UA" sz="2400" dirty="0" err="1" smtClean="0"/>
              <a:t>Новоолександрівка</a:t>
            </a:r>
            <a:r>
              <a:rPr lang="uk-UA" sz="2400" dirty="0"/>
              <a:t>). </a:t>
            </a:r>
            <a:br>
              <a:rPr lang="uk-UA" sz="2400" dirty="0"/>
            </a:br>
            <a:r>
              <a:rPr lang="uk-UA" sz="2400" dirty="0" smtClean="0"/>
              <a:t>- Багато </a:t>
            </a:r>
            <a:r>
              <a:rPr lang="uk-UA" sz="2400" dirty="0"/>
              <a:t>матеріалів представлено в соціальній мережі </a:t>
            </a:r>
            <a:r>
              <a:rPr lang="en-US" sz="2400" dirty="0"/>
              <a:t>f</a:t>
            </a:r>
            <a:r>
              <a:rPr lang="uk-UA" sz="2400" dirty="0" smtClean="0"/>
              <a:t>асе</a:t>
            </a:r>
            <a:r>
              <a:rPr lang="en-US" sz="2400" dirty="0" smtClean="0"/>
              <a:t>b</a:t>
            </a:r>
            <a:r>
              <a:rPr lang="uk-UA" sz="2400" dirty="0" err="1" smtClean="0"/>
              <a:t>оок</a:t>
            </a:r>
            <a:r>
              <a:rPr lang="uk-UA" sz="2400" dirty="0" smtClean="0"/>
              <a:t> у групі </a:t>
            </a:r>
            <a:r>
              <a:rPr lang="uk-UA" sz="2400" dirty="0"/>
              <a:t>КЗО </a:t>
            </a:r>
            <a:r>
              <a:rPr lang="uk-UA" sz="2400" dirty="0" err="1"/>
              <a:t>„Новоолександрівська</a:t>
            </a:r>
            <a:r>
              <a:rPr lang="uk-UA" sz="2400" dirty="0"/>
              <a:t> загальноосвітня школа І-ІІІ ступенів Раївської сільської ради”.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1383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2758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Участь вчителів у конкурсах та відкритих уроках під час </a:t>
            </a:r>
            <a:r>
              <a:rPr lang="uk-UA" sz="2800" b="1" dirty="0" err="1" smtClean="0"/>
              <a:t>атестаціїї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895328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0134"/>
            <a:ext cx="4320480" cy="36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9959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Роєнко І.В.</a:t>
            </a:r>
            <a:r>
              <a:rPr lang="en-US" sz="2800" b="1" dirty="0" smtClean="0"/>
              <a:t> </a:t>
            </a:r>
            <a:r>
              <a:rPr lang="uk-UA" sz="2800" b="1" dirty="0" smtClean="0"/>
              <a:t>учасник семінару </a:t>
            </a:r>
            <a:r>
              <a:rPr lang="en-US" sz="2800" b="1" dirty="0" err="1" smtClean="0"/>
              <a:t>ukrainian</a:t>
            </a:r>
            <a:r>
              <a:rPr lang="en-US" sz="2800" b="1" dirty="0" smtClean="0"/>
              <a:t> badminton federation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560"/>
            <a:ext cx="3867893" cy="4869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8" y="1700560"/>
            <a:ext cx="4392487" cy="48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Предметні тижні у школі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64904"/>
            <a:ext cx="2880320" cy="3578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168352" cy="3193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04447"/>
            <a:ext cx="3013538" cy="38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/>
              <a:t>сторінках газети </a:t>
            </a:r>
            <a:r>
              <a:rPr lang="uk-UA" sz="2800" b="1" dirty="0" err="1"/>
              <a:t>„Джерело</a:t>
            </a:r>
            <a:r>
              <a:rPr lang="uk-UA" sz="2800" b="1" dirty="0"/>
              <a:t> життя</a:t>
            </a:r>
            <a:r>
              <a:rPr lang="uk-UA" sz="2800" b="1" dirty="0" smtClean="0"/>
              <a:t>”</a:t>
            </a:r>
            <a:r>
              <a:rPr lang="uk-UA" sz="2800" b="1" dirty="0"/>
              <a:t>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соціальна мережа </a:t>
            </a:r>
            <a:r>
              <a:rPr lang="en-US" sz="2800" b="1" dirty="0"/>
              <a:t>f</a:t>
            </a:r>
            <a:r>
              <a:rPr lang="uk-UA" sz="2800" b="1" dirty="0"/>
              <a:t>асе</a:t>
            </a:r>
            <a:r>
              <a:rPr lang="en-US" sz="2800" b="1" dirty="0"/>
              <a:t>b</a:t>
            </a:r>
            <a:r>
              <a:rPr lang="uk-UA" sz="2800" b="1" dirty="0" err="1"/>
              <a:t>оок</a:t>
            </a:r>
            <a:r>
              <a:rPr lang="uk-UA" sz="2800" b="1" dirty="0"/>
              <a:t> </a:t>
            </a:r>
            <a:r>
              <a:rPr lang="uk-UA" sz="2800" b="1" dirty="0" smtClean="0"/>
              <a:t> група </a:t>
            </a:r>
            <a:r>
              <a:rPr lang="uk-UA" sz="2800" b="1" dirty="0"/>
              <a:t>КЗО </a:t>
            </a:r>
            <a:r>
              <a:rPr lang="uk-UA" sz="2800" b="1" dirty="0" err="1"/>
              <a:t>„Новоолександрівська</a:t>
            </a:r>
            <a:r>
              <a:rPr lang="uk-UA" sz="2800" b="1" dirty="0"/>
              <a:t> загальноосвітня школа І-ІІІ ступенів Раївської сільської ради”.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0" y="2132855"/>
            <a:ext cx="3419366" cy="4531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520" y="2492896"/>
            <a:ext cx="453650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764704"/>
            <a:ext cx="8686800" cy="53374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Семінар – практикум </a:t>
            </a:r>
            <a:r>
              <a:rPr lang="uk-UA" sz="2800" b="1" dirty="0" err="1" smtClean="0"/>
              <a:t>мо</a:t>
            </a:r>
            <a:r>
              <a:rPr lang="uk-UA" sz="2800" b="1" dirty="0" smtClean="0"/>
              <a:t> вчителів природничо-математичних дисциплін з теми «формування спеціальних предметних </a:t>
            </a:r>
            <a:r>
              <a:rPr lang="uk-UA" sz="2800" b="1" dirty="0" err="1" smtClean="0"/>
              <a:t>компетентностей</a:t>
            </a:r>
            <a:r>
              <a:rPr lang="uk-UA" sz="2800" b="1" dirty="0" smtClean="0"/>
              <a:t> з метою виховання особистості учня здатного до саморозвитку» 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05856"/>
            <a:ext cx="2592288" cy="4040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1" y="2005856"/>
            <a:ext cx="2736304" cy="4060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96096"/>
            <a:ext cx="2664296" cy="35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/>
              <a:t>Семінар – практикум </a:t>
            </a:r>
            <a:r>
              <a:rPr lang="uk-UA" sz="2800" b="1" dirty="0" err="1"/>
              <a:t>мо</a:t>
            </a:r>
            <a:r>
              <a:rPr lang="uk-UA" sz="2800" b="1" dirty="0"/>
              <a:t> </a:t>
            </a:r>
            <a:r>
              <a:rPr lang="uk-UA" sz="2800" b="1" dirty="0" smtClean="0"/>
              <a:t>вчителів початкових класів з теми «використання інноваційних технологій та творчих здібностей у системі роботи вчителів початкових класів»</a:t>
            </a: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71357"/>
            <a:ext cx="2991337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3918"/>
            <a:ext cx="3168352" cy="3637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5" y="206084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err="1" smtClean="0"/>
              <a:t>Цз</a:t>
            </a:r>
            <a:r>
              <a:rPr lang="uk-UA" sz="2800" b="1" dirty="0" smtClean="0"/>
              <a:t> - завжди відповідально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4336"/>
            <a:ext cx="3799655" cy="25331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37" y="4353983"/>
            <a:ext cx="3356180" cy="2237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65495"/>
            <a:ext cx="4032448" cy="26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716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В рамках тижня права</a:t>
            </a:r>
            <a:br>
              <a:rPr lang="uk-UA" sz="2800" b="1" dirty="0" smtClean="0"/>
            </a:br>
            <a:r>
              <a:rPr lang="uk-UA" sz="2800" b="1" dirty="0" smtClean="0"/>
              <a:t>грудень 2019 року, </a:t>
            </a:r>
            <a:r>
              <a:rPr lang="uk-UA" sz="2800" b="1" dirty="0" err="1" smtClean="0"/>
              <a:t>раївське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отг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28800"/>
            <a:ext cx="3960440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73016"/>
            <a:ext cx="4244214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48027"/>
            <a:ext cx="4231604" cy="28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 </a:t>
            </a:r>
            <a:r>
              <a:rPr lang="uk-UA" sz="2800" b="1" dirty="0"/>
              <a:t>Адміністрація школи: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b="1" dirty="0"/>
              <a:t> </a:t>
            </a:r>
            <a:r>
              <a:rPr lang="uk-UA" sz="2800" b="1" dirty="0" smtClean="0"/>
              <a:t>Директор </a:t>
            </a:r>
            <a:r>
              <a:rPr lang="uk-UA" sz="2800" b="1" dirty="0"/>
              <a:t>школи </a:t>
            </a:r>
            <a:r>
              <a:rPr lang="uk-UA" sz="2800" dirty="0"/>
              <a:t>– </a:t>
            </a:r>
            <a:r>
              <a:rPr lang="uk-UA" sz="2400" dirty="0" err="1"/>
              <a:t>Кафарова</a:t>
            </a:r>
            <a:r>
              <a:rPr lang="uk-UA" sz="2400" dirty="0"/>
              <a:t> Світлана Миколаївна, освіта вища</a:t>
            </a:r>
            <a:br>
              <a:rPr lang="uk-UA" sz="2400" dirty="0"/>
            </a:br>
            <a:r>
              <a:rPr lang="uk-UA" sz="2800" dirty="0"/>
              <a:t> </a:t>
            </a:r>
            <a:r>
              <a:rPr lang="uk-UA" sz="2800" b="1" dirty="0" smtClean="0"/>
              <a:t>Рік </a:t>
            </a:r>
            <a:r>
              <a:rPr lang="uk-UA" sz="2800" b="1" dirty="0"/>
              <a:t>призначення на посаду </a:t>
            </a:r>
            <a:r>
              <a:rPr lang="uk-UA" sz="2800" dirty="0"/>
              <a:t>– </a:t>
            </a:r>
            <a:r>
              <a:rPr lang="uk-UA" sz="2400" dirty="0"/>
              <a:t>24 травня 2018 року, рішенням сесії Раївської сільської ради №321-25/</a:t>
            </a:r>
            <a:r>
              <a:rPr lang="en-US" sz="2400" dirty="0"/>
              <a:t>V</a:t>
            </a:r>
            <a:r>
              <a:rPr lang="uk-UA" sz="2400" dirty="0"/>
              <a:t>ІІ від 24.05.2018 року</a:t>
            </a:r>
            <a:br>
              <a:rPr lang="uk-UA" sz="2400" dirty="0"/>
            </a:br>
            <a:r>
              <a:rPr lang="uk-UA" sz="2800" b="1" dirty="0"/>
              <a:t>Заступник директора з НВР </a:t>
            </a:r>
            <a:r>
              <a:rPr lang="uk-UA" sz="2800" dirty="0"/>
              <a:t>– </a:t>
            </a:r>
            <a:r>
              <a:rPr lang="uk-UA" sz="2400" dirty="0" err="1"/>
              <a:t>Колеснік</a:t>
            </a:r>
            <a:r>
              <a:rPr lang="uk-UA" sz="2400" dirty="0"/>
              <a:t> Тетяна Миколаївна, освіта вища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b="1" dirty="0"/>
              <a:t>Заступник директора з НР </a:t>
            </a:r>
            <a:r>
              <a:rPr lang="uk-UA" sz="2800" dirty="0"/>
              <a:t>– </a:t>
            </a:r>
            <a:r>
              <a:rPr lang="uk-UA" sz="2400" dirty="0" err="1"/>
              <a:t>Панащенко</a:t>
            </a:r>
            <a:r>
              <a:rPr lang="uk-UA" sz="2400" dirty="0"/>
              <a:t> Олександр В′ячеславович, освіта вища</a:t>
            </a:r>
            <a:r>
              <a:rPr lang="uk-UA" sz="2800" dirty="0"/>
              <a:t/>
            </a:r>
            <a:br>
              <a:rPr lang="uk-UA" sz="2800" dirty="0"/>
            </a:b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18149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Співпраця з дитячим садочком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2664297" cy="4741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90961"/>
            <a:ext cx="2675362" cy="476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Вчительський вокальний колектив «гармонія»</a:t>
            </a: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2736304" cy="2503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17426"/>
            <a:ext cx="3024336" cy="2254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567249"/>
            <a:ext cx="3096344" cy="26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95 річний Ювілей школи  жовтень 2019 рік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2055"/>
            <a:ext cx="4082244" cy="2721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05" y="1555468"/>
            <a:ext cx="4406280" cy="2937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30" y="3789040"/>
            <a:ext cx="4298268" cy="28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468052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Нагородження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/>
              <a:t>1.Заступник директора школи з НР </a:t>
            </a:r>
            <a:r>
              <a:rPr lang="uk-UA" sz="2400" b="1" dirty="0" err="1"/>
              <a:t>Панащенко</a:t>
            </a:r>
            <a:r>
              <a:rPr lang="uk-UA" sz="2400" b="1" dirty="0"/>
              <a:t> О.В. </a:t>
            </a:r>
            <a:r>
              <a:rPr lang="uk-UA" sz="2400" dirty="0"/>
              <a:t>– подяки голови Раївської сільської ради; </a:t>
            </a:r>
            <a:br>
              <a:rPr lang="uk-UA" sz="2400" dirty="0"/>
            </a:br>
            <a:r>
              <a:rPr lang="uk-UA" sz="2400" dirty="0"/>
              <a:t>2. Вчитель української мови та літератури </a:t>
            </a:r>
            <a:r>
              <a:rPr lang="uk-UA" sz="2400" b="1" dirty="0"/>
              <a:t>Романюк Р.Я. </a:t>
            </a:r>
            <a:r>
              <a:rPr lang="uk-UA" sz="2400" dirty="0"/>
              <a:t>– подяка голови </a:t>
            </a:r>
            <a:r>
              <a:rPr lang="uk-UA" sz="2400" dirty="0" err="1"/>
              <a:t>Синельниківської</a:t>
            </a:r>
            <a:r>
              <a:rPr lang="uk-UA" sz="2400" dirty="0"/>
              <a:t> райради за вагомі здобутки.</a:t>
            </a:r>
            <a:br>
              <a:rPr lang="uk-UA" sz="2400" dirty="0"/>
            </a:br>
            <a:r>
              <a:rPr lang="uk-UA" sz="2400" dirty="0"/>
              <a:t>3. Завідуюча господарством  </a:t>
            </a:r>
            <a:r>
              <a:rPr lang="uk-UA" sz="2400" b="1" dirty="0"/>
              <a:t>Пивовар Л.О. </a:t>
            </a:r>
            <a:r>
              <a:rPr lang="uk-UA" sz="2400" dirty="0"/>
              <a:t>– подяка  голови Раївської сільської ради; </a:t>
            </a:r>
            <a:br>
              <a:rPr lang="uk-UA" sz="2400" dirty="0"/>
            </a:br>
            <a:r>
              <a:rPr lang="uk-UA" sz="2400" dirty="0"/>
              <a:t>4. Вчитель історії </a:t>
            </a:r>
            <a:r>
              <a:rPr lang="uk-UA" sz="2400" b="1" dirty="0"/>
              <a:t>Янчук В.В. </a:t>
            </a:r>
            <a:r>
              <a:rPr lang="uk-UA" sz="2400" dirty="0"/>
              <a:t>- подяка голови Раївської сільської ради; </a:t>
            </a:r>
            <a:br>
              <a:rPr lang="uk-UA" sz="2400" dirty="0"/>
            </a:br>
            <a:r>
              <a:rPr lang="uk-UA" sz="2400" dirty="0"/>
              <a:t>5.  Вчитель інформатики </a:t>
            </a:r>
            <a:r>
              <a:rPr lang="uk-UA" sz="2400" b="1" dirty="0" err="1"/>
              <a:t>Тиханова</a:t>
            </a:r>
            <a:r>
              <a:rPr lang="uk-UA" sz="2400" b="1" dirty="0"/>
              <a:t> О.І. </a:t>
            </a:r>
            <a:r>
              <a:rPr lang="uk-UA" sz="2400" dirty="0"/>
              <a:t>-  подяка голови Раївської сільської ради;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uk-UA" sz="2700" dirty="0"/>
              <a:t>6</a:t>
            </a:r>
            <a:r>
              <a:rPr lang="uk-UA" sz="2000" dirty="0"/>
              <a:t>. </a:t>
            </a:r>
            <a:r>
              <a:rPr lang="uk-UA" sz="2400" dirty="0"/>
              <a:t>Робітник по біжучому ремонту та обслуговуванню будівель </a:t>
            </a:r>
            <a:r>
              <a:rPr lang="uk-UA" sz="2400" b="1" dirty="0" err="1"/>
              <a:t>Поляков</a:t>
            </a:r>
            <a:r>
              <a:rPr lang="uk-UA" sz="2400" b="1" dirty="0"/>
              <a:t> А.М.</a:t>
            </a:r>
            <a:r>
              <a:rPr lang="uk-UA" sz="2400" dirty="0"/>
              <a:t> – подяка голови Раївської сільської ради</a:t>
            </a:r>
            <a:br>
              <a:rPr lang="uk-UA" sz="2400" dirty="0"/>
            </a:br>
            <a:r>
              <a:rPr lang="uk-UA" sz="2400" dirty="0"/>
              <a:t>7. </a:t>
            </a:r>
            <a:r>
              <a:rPr lang="ru-RU" sz="2400" dirty="0" err="1"/>
              <a:t>Вчитель</a:t>
            </a:r>
            <a:r>
              <a:rPr lang="ru-RU" sz="2400" dirty="0"/>
              <a:t> </a:t>
            </a:r>
            <a:r>
              <a:rPr lang="ru-RU" sz="2400" dirty="0" err="1"/>
              <a:t>географії</a:t>
            </a:r>
            <a:r>
              <a:rPr lang="ru-RU" sz="2400" dirty="0"/>
              <a:t> і </a:t>
            </a:r>
            <a:r>
              <a:rPr lang="ru-RU" sz="2400" dirty="0" err="1"/>
              <a:t>біології</a:t>
            </a:r>
            <a:r>
              <a:rPr lang="ru-RU" sz="2400" dirty="0"/>
              <a:t> </a:t>
            </a:r>
            <a:r>
              <a:rPr lang="ru-RU" sz="2400" b="1" dirty="0" err="1"/>
              <a:t>Яковчук</a:t>
            </a:r>
            <a:r>
              <a:rPr lang="ru-RU" sz="2400" b="1" dirty="0"/>
              <a:t> Н.М</a:t>
            </a:r>
            <a:r>
              <a:rPr lang="ru-RU" sz="2400" dirty="0"/>
              <a:t>. </a:t>
            </a:r>
            <a:r>
              <a:rPr lang="ru-RU" sz="2400" dirty="0" err="1"/>
              <a:t>нагороджена</a:t>
            </a:r>
            <a:r>
              <a:rPr lang="ru-RU" sz="2400" dirty="0"/>
              <a:t> Дипломом координатора </a:t>
            </a:r>
            <a:r>
              <a:rPr lang="ru-RU" sz="2400" dirty="0" err="1"/>
              <a:t>природничої</a:t>
            </a:r>
            <a:r>
              <a:rPr lang="ru-RU" sz="2400" dirty="0"/>
              <a:t> </a:t>
            </a:r>
            <a:r>
              <a:rPr lang="ru-RU" sz="2400" dirty="0" err="1"/>
              <a:t>гри</a:t>
            </a:r>
            <a:r>
              <a:rPr lang="ru-RU" sz="2400" dirty="0"/>
              <a:t> „</a:t>
            </a:r>
            <a:r>
              <a:rPr lang="ru-RU" sz="2400" dirty="0" err="1"/>
              <a:t>Геліантус</a:t>
            </a:r>
            <a:r>
              <a:rPr lang="ru-RU" sz="2400" dirty="0"/>
              <a:t>”, </a:t>
            </a:r>
            <a:r>
              <a:rPr lang="ru-RU" sz="2400" dirty="0" err="1"/>
              <a:t>сертифікатами</a:t>
            </a:r>
            <a:r>
              <a:rPr lang="ru-RU" sz="2400" dirty="0"/>
              <a:t> </a:t>
            </a:r>
            <a:r>
              <a:rPr lang="ru-RU" sz="2400" dirty="0" err="1"/>
              <a:t>видавничої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„Основа”</a:t>
            </a:r>
            <a:r>
              <a:rPr lang="uk-UA" sz="2400" dirty="0"/>
              <a:t>.</a:t>
            </a:r>
            <a:br>
              <a:rPr lang="uk-UA" sz="24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4119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pPr algn="l"/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>8. . Вчитель фізики та ЗТД </a:t>
            </a:r>
            <a:r>
              <a:rPr lang="uk-UA" sz="2700" b="1" dirty="0"/>
              <a:t>Дмитрієва О.В. </a:t>
            </a:r>
            <a:r>
              <a:rPr lang="uk-UA" sz="2700" dirty="0"/>
              <a:t>нагороджена грамотою газети </a:t>
            </a:r>
            <a:r>
              <a:rPr lang="uk-UA" sz="2700" dirty="0" err="1"/>
              <a:t>„Фізик</a:t>
            </a:r>
            <a:r>
              <a:rPr lang="uk-UA" sz="2700" dirty="0"/>
              <a:t>” як лауреат конкурсу </a:t>
            </a:r>
            <a:r>
              <a:rPr lang="uk-UA" sz="2700" dirty="0" err="1"/>
              <a:t>„Панорама</a:t>
            </a:r>
            <a:r>
              <a:rPr lang="uk-UA" sz="2700" dirty="0"/>
              <a:t> творчих уроків - 2018 </a:t>
            </a:r>
            <a:r>
              <a:rPr lang="uk-UA" sz="2700" dirty="0" err="1"/>
              <a:t>„Наскрізні</a:t>
            </a:r>
            <a:r>
              <a:rPr lang="uk-UA" sz="2700" dirty="0"/>
              <a:t> змістові лінії в освітньому процесі Нової української школи”; відзначена сертифікатом про підвищення фахового рівня професійної компетентності від видавничої групи ,,Основа”(2019); удостоєна Подяки </a:t>
            </a:r>
            <a:r>
              <a:rPr lang="uk-UA" sz="2700" dirty="0" err="1"/>
              <a:t>Раївського</a:t>
            </a:r>
            <a:r>
              <a:rPr lang="uk-UA" sz="2700" dirty="0"/>
              <a:t> сільського голови Мартиненка Ю.І. за активну громадську діяльність,ініціативність, вагомий особистий внесок у розвиток освіти в громаді.</a:t>
            </a:r>
            <a:br>
              <a:rPr lang="uk-UA" sz="2700" dirty="0"/>
            </a:br>
            <a:r>
              <a:rPr lang="uk-UA" sz="2700" dirty="0"/>
              <a:t>      9. Вчитель початкових класів </a:t>
            </a:r>
            <a:r>
              <a:rPr lang="uk-UA" sz="2700" b="1" dirty="0"/>
              <a:t>Васильєва Л.Є. </a:t>
            </a:r>
            <a:r>
              <a:rPr lang="uk-UA" sz="2700" dirty="0"/>
              <a:t>отримала п’ять сертифікатів за проходження курсів і навчання в рамках НУШ. </a:t>
            </a:r>
            <a:br>
              <a:rPr lang="uk-UA" sz="2700" dirty="0"/>
            </a:br>
            <a:r>
              <a:rPr lang="uk-UA" sz="2700" dirty="0"/>
              <a:t>    10.Свідоцтва, сертифікати і грамоти отримали вчителі </a:t>
            </a:r>
            <a:r>
              <a:rPr lang="uk-UA" sz="2700" b="1" dirty="0" smtClean="0"/>
              <a:t>троян </a:t>
            </a:r>
            <a:r>
              <a:rPr lang="uk-UA" sz="2700" b="1" dirty="0"/>
              <a:t>О.В., Ситник Я.А., </a:t>
            </a:r>
            <a:r>
              <a:rPr lang="uk-UA" sz="2700" b="1" dirty="0" err="1"/>
              <a:t>Струкова</a:t>
            </a:r>
            <a:r>
              <a:rPr lang="uk-UA" sz="2700" b="1" dirty="0"/>
              <a:t> А.С., Колесник Т.М., Роєнко І.В.</a:t>
            </a:r>
            <a:r>
              <a:rPr lang="uk-UA" sz="4000" b="1" dirty="0"/>
              <a:t/>
            </a:r>
            <a:br>
              <a:rPr lang="uk-UA" sz="4000" b="1" dirty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2920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264696"/>
          </a:xfrm>
        </p:spPr>
        <p:txBody>
          <a:bodyPr>
            <a:noAutofit/>
          </a:bodyPr>
          <a:lstStyle/>
          <a:p>
            <a:r>
              <a:rPr lang="uk-UA" sz="2800" b="1" dirty="0"/>
              <a:t>Участь у предметних олімпіадах   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b="1" i="1" dirty="0" smtClean="0"/>
              <a:t> </a:t>
            </a:r>
            <a:r>
              <a:rPr lang="uk-UA" sz="2800" b="1" i="1" dirty="0"/>
              <a:t>У ІІ етапі олімпіад у 2018-2019 навчальному році взяли участь 19 учнів нашої школи у 15 предметних олімпіадах.  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000" dirty="0"/>
              <a:t> </a:t>
            </a:r>
            <a:br>
              <a:rPr lang="uk-UA" sz="2000" dirty="0"/>
            </a:br>
            <a:r>
              <a:rPr lang="uk-UA" sz="2400" dirty="0"/>
              <a:t>   </a:t>
            </a:r>
            <a:r>
              <a:rPr lang="uk-UA" sz="2400" b="1" dirty="0"/>
              <a:t>Команда в складі 19 школярів-олімпійців досягла таких успіхів:</a:t>
            </a:r>
            <a:br>
              <a:rPr lang="uk-UA" sz="2400" b="1" dirty="0"/>
            </a:br>
            <a:r>
              <a:rPr lang="uk-UA" sz="2000" b="1" dirty="0" smtClean="0"/>
              <a:t>- </a:t>
            </a:r>
            <a:r>
              <a:rPr lang="uk-UA" sz="2000" dirty="0" err="1" smtClean="0"/>
              <a:t>Мітюк</a:t>
            </a:r>
            <a:r>
              <a:rPr lang="uk-UA" sz="2000" dirty="0" smtClean="0"/>
              <a:t> </a:t>
            </a:r>
            <a:r>
              <a:rPr lang="uk-UA" sz="2000" dirty="0"/>
              <a:t>Дар’я, 10 клас: хімія-2 місце, географія – 2 м., фізика – 2 м</a:t>
            </a:r>
            <a:r>
              <a:rPr lang="uk-UA" sz="2000" dirty="0" smtClean="0"/>
              <a:t>.,</a:t>
            </a:r>
            <a:r>
              <a:rPr lang="uk-UA" sz="2000" dirty="0"/>
              <a:t> </a:t>
            </a:r>
            <a:r>
              <a:rPr lang="uk-UA" sz="2000" dirty="0" smtClean="0"/>
              <a:t>правознавство </a:t>
            </a:r>
            <a:r>
              <a:rPr lang="uk-UA" sz="2000" dirty="0"/>
              <a:t>– 1 місце, російська мова – 2 м.,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технології - 2 </a:t>
            </a:r>
            <a:r>
              <a:rPr lang="uk-UA" sz="2000" dirty="0"/>
              <a:t>м.</a:t>
            </a:r>
            <a:br>
              <a:rPr lang="uk-UA" sz="2000" dirty="0"/>
            </a:br>
            <a:r>
              <a:rPr lang="uk-UA" sz="2000" dirty="0" smtClean="0"/>
              <a:t>- Рильська </a:t>
            </a:r>
            <a:r>
              <a:rPr lang="uk-UA" sz="2000" dirty="0"/>
              <a:t>Діана, 10 клас: біологія – 2м., історія – 3 м., українська мова і література -2 м., англійська мова – 2 м.</a:t>
            </a:r>
            <a:br>
              <a:rPr lang="uk-UA" sz="2000" dirty="0"/>
            </a:br>
            <a:r>
              <a:rPr lang="uk-UA" sz="2000" dirty="0" smtClean="0"/>
              <a:t>- Верещагін </a:t>
            </a:r>
            <a:r>
              <a:rPr lang="uk-UA" sz="2000" dirty="0"/>
              <a:t>Денис, 11 клас: правознавство – 2 місце.</a:t>
            </a:r>
            <a:br>
              <a:rPr lang="uk-UA" sz="2000" dirty="0"/>
            </a:br>
            <a:r>
              <a:rPr lang="uk-UA" sz="2000" dirty="0" smtClean="0"/>
              <a:t>- </a:t>
            </a:r>
            <a:r>
              <a:rPr lang="uk-UA" sz="2000" dirty="0" err="1" smtClean="0"/>
              <a:t>Лемешко</a:t>
            </a:r>
            <a:r>
              <a:rPr lang="uk-UA" sz="2000" dirty="0" smtClean="0"/>
              <a:t> </a:t>
            </a:r>
            <a:r>
              <a:rPr lang="uk-UA" sz="2000" dirty="0"/>
              <a:t>Анастасія, 9 клас: біологія – 2 м.</a:t>
            </a:r>
            <a:br>
              <a:rPr lang="uk-UA" sz="2000" dirty="0"/>
            </a:br>
            <a:r>
              <a:rPr lang="uk-UA" sz="2000" dirty="0" smtClean="0"/>
              <a:t>- </a:t>
            </a:r>
            <a:r>
              <a:rPr lang="uk-UA" sz="2000" dirty="0" err="1" smtClean="0"/>
              <a:t>Калиняк</a:t>
            </a:r>
            <a:r>
              <a:rPr lang="uk-UA" sz="2000" dirty="0" smtClean="0"/>
              <a:t> </a:t>
            </a:r>
            <a:r>
              <a:rPr lang="uk-UA" sz="2000" dirty="0"/>
              <a:t>Катерина, 11 клас: біологія – 2 м., хімія – 3 м.,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фізика 1 </a:t>
            </a:r>
            <a:r>
              <a:rPr lang="uk-UA" sz="2000" dirty="0"/>
              <a:t>м.</a:t>
            </a:r>
            <a:br>
              <a:rPr lang="uk-UA" sz="2000" dirty="0"/>
            </a:b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0118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268760"/>
            <a:ext cx="8686800" cy="4392488"/>
          </a:xfrm>
        </p:spPr>
        <p:txBody>
          <a:bodyPr>
            <a:normAutofit fontScale="90000"/>
          </a:bodyPr>
          <a:lstStyle/>
          <a:p>
            <a:r>
              <a:rPr lang="uk-UA" sz="2200" dirty="0" smtClean="0"/>
              <a:t>- </a:t>
            </a:r>
            <a:r>
              <a:rPr lang="uk-UA" sz="2200" dirty="0" err="1" smtClean="0"/>
              <a:t>Риженко</a:t>
            </a:r>
            <a:r>
              <a:rPr lang="uk-UA" sz="2200" dirty="0" smtClean="0"/>
              <a:t> </a:t>
            </a:r>
            <a:r>
              <a:rPr lang="uk-UA" sz="2200" dirty="0"/>
              <a:t>Вікторія, 11 клас: українська мова і література – 3 м., англійська мова </a:t>
            </a:r>
            <a:r>
              <a:rPr lang="uk-UA" sz="2200" dirty="0" smtClean="0"/>
              <a:t>- 2 </a:t>
            </a:r>
            <a:r>
              <a:rPr lang="uk-UA" sz="2200" dirty="0"/>
              <a:t>м., технології – 1 місце.</a:t>
            </a:r>
            <a:br>
              <a:rPr lang="uk-UA" sz="2200" dirty="0"/>
            </a:br>
            <a:r>
              <a:rPr lang="uk-UA" sz="2200" dirty="0" smtClean="0"/>
              <a:t>- Савельєв </a:t>
            </a:r>
            <a:r>
              <a:rPr lang="uk-UA" sz="2200" dirty="0"/>
              <a:t>Ярослав, 9 клас: англійська мова – 2 місце.</a:t>
            </a:r>
            <a:br>
              <a:rPr lang="uk-UA" sz="2200" dirty="0"/>
            </a:br>
            <a:r>
              <a:rPr lang="uk-UA" sz="2200" dirty="0" smtClean="0"/>
              <a:t>- Бойко </a:t>
            </a:r>
            <a:r>
              <a:rPr lang="uk-UA" sz="2200" dirty="0"/>
              <a:t>Олександр, 8 клас: історія – 3 місце,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/>
              <a:t> </a:t>
            </a:r>
            <a:r>
              <a:rPr lang="uk-UA" sz="2200" dirty="0" smtClean="0"/>
              <a:t> англійська </a:t>
            </a:r>
            <a:r>
              <a:rPr lang="uk-UA" sz="2200" dirty="0"/>
              <a:t>мова – 2 місце.</a:t>
            </a:r>
            <a:br>
              <a:rPr lang="uk-UA" sz="2200" dirty="0"/>
            </a:br>
            <a:r>
              <a:rPr lang="uk-UA" sz="2200" dirty="0" smtClean="0"/>
              <a:t>- Вдовиченко </a:t>
            </a:r>
            <a:r>
              <a:rPr lang="uk-UA" sz="2200" dirty="0"/>
              <a:t>Сергій, 11 клас: історія – 2 місце.</a:t>
            </a:r>
            <a:br>
              <a:rPr lang="uk-UA" sz="2200" dirty="0"/>
            </a:br>
            <a:r>
              <a:rPr lang="uk-UA" sz="2200" dirty="0" smtClean="0"/>
              <a:t>- Зінченко </a:t>
            </a:r>
            <a:r>
              <a:rPr lang="uk-UA" sz="2200" dirty="0" err="1"/>
              <a:t>Нікіта</a:t>
            </a:r>
            <a:r>
              <a:rPr lang="uk-UA" sz="2200" dirty="0"/>
              <a:t>, 11 клас: астрономія – 1 </a:t>
            </a:r>
            <a:r>
              <a:rPr lang="uk-UA" sz="2200" dirty="0" smtClean="0"/>
              <a:t>місце,</a:t>
            </a:r>
            <a:br>
              <a:rPr lang="uk-UA" sz="2200" dirty="0" smtClean="0"/>
            </a:br>
            <a:r>
              <a:rPr lang="uk-UA" sz="2200" dirty="0"/>
              <a:t> </a:t>
            </a:r>
            <a:r>
              <a:rPr lang="uk-UA" sz="2200" dirty="0" smtClean="0"/>
              <a:t> російська </a:t>
            </a:r>
            <a:r>
              <a:rPr lang="uk-UA" sz="2200" dirty="0"/>
              <a:t>мова і література – 2 м.</a:t>
            </a:r>
            <a:br>
              <a:rPr lang="uk-UA" sz="2200" dirty="0"/>
            </a:br>
            <a:r>
              <a:rPr lang="uk-UA" sz="2200" dirty="0" smtClean="0"/>
              <a:t>- Прокопенко </a:t>
            </a:r>
            <a:r>
              <a:rPr lang="uk-UA" sz="2200" dirty="0"/>
              <a:t>Іван, 9 клас: технології – 2 місце.</a:t>
            </a:r>
            <a:br>
              <a:rPr lang="uk-UA" sz="2200" dirty="0"/>
            </a:br>
            <a:r>
              <a:rPr lang="uk-UA" sz="2200" dirty="0"/>
              <a:t> </a:t>
            </a:r>
            <a:br>
              <a:rPr lang="uk-UA" sz="2200" dirty="0"/>
            </a:br>
            <a:r>
              <a:rPr lang="uk-UA" sz="2200" dirty="0"/>
              <a:t>   Учасниками ІІІ етапу Всеукраїнських учнівських обласних олімпіад з основ наук стали </a:t>
            </a:r>
            <a:r>
              <a:rPr lang="uk-UA" sz="2200" dirty="0" err="1"/>
              <a:t>Мітюк</a:t>
            </a:r>
            <a:r>
              <a:rPr lang="uk-UA" sz="2200" dirty="0"/>
              <a:t> Дар’я (10 клас, правознавство), Зінченко </a:t>
            </a:r>
            <a:r>
              <a:rPr lang="uk-UA" sz="2200" dirty="0" err="1"/>
              <a:t>Нікіта</a:t>
            </a:r>
            <a:r>
              <a:rPr lang="uk-UA" sz="2200" dirty="0"/>
              <a:t> (11 клас, астрономія), </a:t>
            </a:r>
            <a:r>
              <a:rPr lang="uk-UA" sz="2200" dirty="0" err="1"/>
              <a:t>Калиняк</a:t>
            </a:r>
            <a:r>
              <a:rPr lang="uk-UA" sz="2200" dirty="0"/>
              <a:t> Катерина, (11 клас, фізика). </a:t>
            </a:r>
            <a:r>
              <a:rPr lang="uk-UA" sz="2200" dirty="0" err="1"/>
              <a:t>Риженко</a:t>
            </a:r>
            <a:r>
              <a:rPr lang="uk-UA" sz="2200" dirty="0"/>
              <a:t> Вікторія, 11 клас, на обласній олімпіаді з технології здобула 3 місце (вчитель Дмитрієва О.В.).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1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sz="3100" b="1" dirty="0" err="1" smtClean="0"/>
              <a:t>риженко</a:t>
            </a:r>
            <a:r>
              <a:rPr lang="uk-UA" sz="3100" b="1" dirty="0" smtClean="0"/>
              <a:t> вікторія обласна олімпіада з технологій, 3 місце, 2019 рік</a:t>
            </a:r>
            <a:endParaRPr lang="uk-UA" sz="31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816424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2816"/>
            <a:ext cx="381642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394722"/>
          </a:xfrm>
        </p:spPr>
        <p:txBody>
          <a:bodyPr>
            <a:normAutofit fontScale="90000"/>
          </a:bodyPr>
          <a:lstStyle/>
          <a:p>
            <a:pPr lvl="0"/>
            <a:r>
              <a:rPr lang="uk-UA" sz="2000" b="1" i="1" dirty="0"/>
              <a:t> 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700" b="1" i="1" dirty="0"/>
              <a:t>У ІІ етапі олімпіад у 2019-2020 навчальному році взяли участь 20 учнів нашої школи у 13 предметних олімпіадах.  </a:t>
            </a:r>
            <a:r>
              <a:rPr lang="uk-UA" sz="2700" dirty="0"/>
              <a:t/>
            </a:r>
            <a:br>
              <a:rPr lang="uk-UA" sz="2700" dirty="0"/>
            </a:br>
            <a:r>
              <a:rPr lang="uk-UA" sz="2000" dirty="0"/>
              <a:t>  </a:t>
            </a:r>
            <a:r>
              <a:rPr lang="uk-UA" sz="2200" b="1" dirty="0" smtClean="0"/>
              <a:t>За </a:t>
            </a:r>
            <a:r>
              <a:rPr lang="uk-UA" sz="2200" b="1" dirty="0"/>
              <a:t>рішеннями журі учні нашої школи зайняли 20 призових місць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b="1" dirty="0"/>
              <a:t>Високий та достатній рівень знань показали учні на олімпіадах:</a:t>
            </a:r>
            <a:br>
              <a:rPr lang="uk-UA" sz="2200" b="1" dirty="0"/>
            </a:br>
            <a:r>
              <a:rPr lang="uk-UA" sz="2000" dirty="0"/>
              <a:t> </a:t>
            </a:r>
            <a:r>
              <a:rPr lang="uk-UA" sz="2000" dirty="0" smtClean="0"/>
              <a:t>- </a:t>
            </a:r>
            <a:r>
              <a:rPr lang="uk-UA" sz="2200" dirty="0" smtClean="0"/>
              <a:t>з </a:t>
            </a:r>
            <a:r>
              <a:rPr lang="uk-UA" sz="2200" dirty="0"/>
              <a:t>англійської мови – </a:t>
            </a:r>
            <a:r>
              <a:rPr lang="uk-UA" sz="2200" dirty="0" err="1"/>
              <a:t>Мітюк</a:t>
            </a:r>
            <a:r>
              <a:rPr lang="uk-UA" sz="2200" dirty="0"/>
              <a:t> </a:t>
            </a:r>
            <a:r>
              <a:rPr lang="uk-UA" sz="2200" dirty="0" smtClean="0"/>
              <a:t>Дар'я</a:t>
            </a:r>
            <a:r>
              <a:rPr lang="uk-UA" sz="2200" dirty="0"/>
              <a:t>, 11 клас, ІІ місце</a:t>
            </a:r>
            <a:r>
              <a:rPr lang="uk-UA" sz="2200" dirty="0" smtClean="0"/>
              <a:t>,.; </a:t>
            </a:r>
            <a:r>
              <a:rPr lang="uk-UA" sz="2200" dirty="0"/>
              <a:t>Савельєв Ярослав, 10 клас, ІІ місце</a:t>
            </a:r>
            <a:r>
              <a:rPr lang="uk-UA" sz="2200" dirty="0" smtClean="0"/>
              <a:t>,.; </a:t>
            </a:r>
            <a:r>
              <a:rPr lang="uk-UA" sz="2200" dirty="0" err="1"/>
              <a:t>Мітюк</a:t>
            </a:r>
            <a:r>
              <a:rPr lang="uk-UA" sz="2200" dirty="0"/>
              <a:t> Єгор, 8 клас, ІІ </a:t>
            </a:r>
            <a:r>
              <a:rPr lang="uk-UA" sz="2200" dirty="0" smtClean="0"/>
              <a:t>місце, бойко </a:t>
            </a:r>
            <a:r>
              <a:rPr lang="uk-UA" sz="2200" dirty="0"/>
              <a:t>Олександр, 9 клас, ІІ </a:t>
            </a:r>
            <a:r>
              <a:rPr lang="uk-UA" sz="2200" dirty="0" smtClean="0"/>
              <a:t>місце</a:t>
            </a:r>
            <a:r>
              <a:rPr lang="uk-UA" sz="2200" dirty="0"/>
              <a:t>,</a:t>
            </a:r>
            <a:br>
              <a:rPr lang="uk-UA" sz="2200" dirty="0"/>
            </a:br>
            <a:r>
              <a:rPr lang="uk-UA" sz="2200" dirty="0" smtClean="0"/>
              <a:t>- з </a:t>
            </a:r>
            <a:r>
              <a:rPr lang="uk-UA" sz="2200" dirty="0"/>
              <a:t>історії – Ситник Анна, 10 клас,ІІ місце</a:t>
            </a:r>
            <a:r>
              <a:rPr lang="uk-UA" sz="2200" dirty="0" smtClean="0"/>
              <a:t>,., 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dirty="0"/>
              <a:t> </a:t>
            </a:r>
            <a:r>
              <a:rPr lang="uk-UA" sz="2200" dirty="0" smtClean="0"/>
              <a:t>- з </a:t>
            </a:r>
            <a:r>
              <a:rPr lang="uk-UA" sz="2200" dirty="0"/>
              <a:t>біології </a:t>
            </a:r>
            <a:r>
              <a:rPr lang="uk-UA" sz="2200" dirty="0" err="1"/>
              <a:t>–Савельєв</a:t>
            </a:r>
            <a:r>
              <a:rPr lang="uk-UA" sz="2200" dirty="0"/>
              <a:t> Ярослав,10 клас,ІІІ місце, </a:t>
            </a:r>
            <a:r>
              <a:rPr lang="uk-UA" sz="2200" dirty="0" smtClean="0"/>
              <a:t>.; 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dirty="0" smtClean="0"/>
              <a:t>- з </a:t>
            </a:r>
            <a:r>
              <a:rPr lang="uk-UA" sz="2200" dirty="0"/>
              <a:t>астрономії – </a:t>
            </a:r>
            <a:r>
              <a:rPr lang="uk-UA" sz="2200" dirty="0" err="1"/>
              <a:t>Кафаров</a:t>
            </a:r>
            <a:r>
              <a:rPr lang="uk-UA" sz="2200" dirty="0"/>
              <a:t> Євген, ІІІ місце, </a:t>
            </a:r>
            <a:r>
              <a:rPr lang="uk-UA" sz="2200" dirty="0" smtClean="0"/>
              <a:t>вчитель..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dirty="0"/>
              <a:t> </a:t>
            </a:r>
            <a:r>
              <a:rPr lang="uk-UA" sz="2200" dirty="0" smtClean="0"/>
              <a:t>- з </a:t>
            </a:r>
            <a:r>
              <a:rPr lang="uk-UA" sz="2200" dirty="0"/>
              <a:t>трудового навчання – </a:t>
            </a:r>
            <a:r>
              <a:rPr lang="uk-UA" sz="2200" dirty="0" err="1"/>
              <a:t>Крупська</a:t>
            </a:r>
            <a:r>
              <a:rPr lang="uk-UA" sz="2200" dirty="0"/>
              <a:t> Олександра, 10 клас, ІІІ місце, </a:t>
            </a:r>
            <a:r>
              <a:rPr lang="uk-UA" sz="2200" dirty="0" err="1" smtClean="0"/>
              <a:t>Мітюк</a:t>
            </a:r>
            <a:r>
              <a:rPr lang="uk-UA" sz="2200" dirty="0" smtClean="0"/>
              <a:t> </a:t>
            </a:r>
            <a:r>
              <a:rPr lang="uk-UA" sz="2200" dirty="0"/>
              <a:t>Дар′я, 11 клас, ІІ </a:t>
            </a:r>
            <a:r>
              <a:rPr lang="uk-UA" sz="2200" dirty="0" smtClean="0"/>
              <a:t>місце, </a:t>
            </a:r>
            <a:r>
              <a:rPr lang="uk-UA" sz="2200" dirty="0"/>
              <a:t>11 клас, </a:t>
            </a:r>
            <a:r>
              <a:rPr lang="uk-UA" sz="2200" dirty="0" err="1"/>
              <a:t>Кафаров</a:t>
            </a:r>
            <a:r>
              <a:rPr lang="uk-UA" sz="2200" dirty="0"/>
              <a:t> Євген ІІ місце</a:t>
            </a:r>
            <a:r>
              <a:rPr lang="uk-UA" sz="2200" dirty="0" smtClean="0"/>
              <a:t>,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dirty="0" smtClean="0"/>
              <a:t>- з </a:t>
            </a:r>
            <a:r>
              <a:rPr lang="uk-UA" sz="2200" dirty="0" err="1"/>
              <a:t>фізики-</a:t>
            </a:r>
            <a:r>
              <a:rPr lang="uk-UA" sz="2200" dirty="0"/>
              <a:t> </a:t>
            </a:r>
            <a:r>
              <a:rPr lang="uk-UA" sz="2200" dirty="0" err="1"/>
              <a:t>Мітюк</a:t>
            </a:r>
            <a:r>
              <a:rPr lang="uk-UA" sz="2200" dirty="0"/>
              <a:t> Дар′я, 11 клас, ІІ місце, </a:t>
            </a:r>
            <a:r>
              <a:rPr lang="uk-UA" sz="2200" dirty="0" smtClean="0"/>
              <a:t>Савельєв </a:t>
            </a:r>
            <a:r>
              <a:rPr lang="uk-UA" sz="2200" dirty="0"/>
              <a:t>Ярослав10 клас,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 </a:t>
            </a:r>
            <a:r>
              <a:rPr lang="uk-UA" sz="2200" dirty="0"/>
              <a:t>ІІ місце, </a:t>
            </a:r>
            <a:br>
              <a:rPr lang="uk-UA" sz="2200" dirty="0"/>
            </a:b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5609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44824"/>
            <a:ext cx="8686800" cy="4032448"/>
          </a:xfrm>
        </p:spPr>
        <p:txBody>
          <a:bodyPr>
            <a:normAutofit fontScale="90000"/>
          </a:bodyPr>
          <a:lstStyle/>
          <a:p>
            <a:r>
              <a:rPr lang="uk-UA" sz="2200" dirty="0" smtClean="0"/>
              <a:t>- з </a:t>
            </a:r>
            <a:r>
              <a:rPr lang="uk-UA" sz="2200" dirty="0"/>
              <a:t>географії </a:t>
            </a:r>
            <a:r>
              <a:rPr lang="uk-UA" sz="2200" dirty="0" err="1"/>
              <a:t>–Бойко</a:t>
            </a:r>
            <a:r>
              <a:rPr lang="uk-UA" sz="2200" dirty="0"/>
              <a:t> Олександр, 9 клас, І місце,, Савельєв Ярослав 10 клас, ІІІ </a:t>
            </a:r>
            <a:r>
              <a:rPr lang="uk-UA" sz="2200" dirty="0" smtClean="0"/>
              <a:t>місце</a:t>
            </a:r>
            <a:r>
              <a:rPr lang="uk-UA" sz="2200" dirty="0"/>
              <a:t>.</a:t>
            </a:r>
            <a:br>
              <a:rPr lang="uk-UA" sz="2200" dirty="0"/>
            </a:br>
            <a:r>
              <a:rPr lang="uk-UA" sz="2200" dirty="0" smtClean="0"/>
              <a:t>- з </a:t>
            </a:r>
            <a:r>
              <a:rPr lang="uk-UA" sz="2200" dirty="0"/>
              <a:t>української мови та літератури – Вороніна </a:t>
            </a:r>
            <a:r>
              <a:rPr lang="uk-UA" sz="2200" dirty="0" err="1"/>
              <a:t>Крістіна</a:t>
            </a:r>
            <a:r>
              <a:rPr lang="uk-UA" sz="2200" dirty="0"/>
              <a:t>, 9 клас, ІІІ </a:t>
            </a:r>
            <a:r>
              <a:rPr lang="uk-UA" sz="2200" dirty="0" smtClean="0"/>
              <a:t>місце</a:t>
            </a:r>
            <a:r>
              <a:rPr lang="uk-UA" sz="2200" dirty="0"/>
              <a:t>.</a:t>
            </a:r>
            <a:br>
              <a:rPr lang="uk-UA" sz="2200" dirty="0"/>
            </a:br>
            <a:r>
              <a:rPr lang="uk-UA" sz="2200" dirty="0" smtClean="0"/>
              <a:t>- з </a:t>
            </a:r>
            <a:r>
              <a:rPr lang="uk-UA" sz="2200" dirty="0" err="1"/>
              <a:t>математики–Аксютина</a:t>
            </a:r>
            <a:r>
              <a:rPr lang="uk-UA" sz="2200" dirty="0"/>
              <a:t> Леоніда,учень 6 класу, ІІІ </a:t>
            </a:r>
            <a:r>
              <a:rPr lang="uk-UA" sz="2200" dirty="0" smtClean="0"/>
              <a:t>місце</a:t>
            </a:r>
            <a:r>
              <a:rPr lang="uk-UA" sz="2200" dirty="0"/>
              <a:t>.</a:t>
            </a:r>
            <a:br>
              <a:rPr lang="uk-UA" sz="2200" dirty="0"/>
            </a:br>
            <a:r>
              <a:rPr lang="uk-UA" sz="2200" dirty="0" smtClean="0"/>
              <a:t>- з </a:t>
            </a:r>
            <a:r>
              <a:rPr lang="uk-UA" sz="2200" dirty="0"/>
              <a:t>правознавства – Ситник Анна, 10 клас, ІІІ місце,.,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/>
              <a:t> </a:t>
            </a:r>
            <a:r>
              <a:rPr lang="uk-UA" sz="2200" dirty="0" smtClean="0"/>
              <a:t>  Рильська  Діана</a:t>
            </a:r>
            <a:r>
              <a:rPr lang="uk-UA" sz="2200" dirty="0"/>
              <a:t>, 11 клас, ІІІ </a:t>
            </a:r>
            <a:r>
              <a:rPr lang="uk-UA" sz="2200" dirty="0" smtClean="0"/>
              <a:t>місце. </a:t>
            </a:r>
            <a:r>
              <a:rPr lang="uk-UA" sz="2200" dirty="0"/>
              <a:t/>
            </a:r>
            <a:br>
              <a:rPr lang="uk-UA" sz="2200" dirty="0"/>
            </a:br>
            <a:r>
              <a:rPr lang="uk-UA" sz="2200" dirty="0" smtClean="0"/>
              <a:t>- </a:t>
            </a:r>
            <a:r>
              <a:rPr lang="uk-UA" sz="2200" dirty="0" smtClean="0">
                <a:effectLst/>
              </a:rPr>
              <a:t>з </a:t>
            </a:r>
            <a:r>
              <a:rPr lang="uk-UA" sz="2200" dirty="0">
                <a:effectLst/>
              </a:rPr>
              <a:t>інформатики – </a:t>
            </a:r>
            <a:r>
              <a:rPr lang="uk-UA" sz="2200" dirty="0" err="1">
                <a:effectLst/>
              </a:rPr>
              <a:t>Боздирєв</a:t>
            </a:r>
            <a:r>
              <a:rPr lang="uk-UA" sz="2200" dirty="0">
                <a:effectLst/>
              </a:rPr>
              <a:t> Данило, 11 клас, І місце, </a:t>
            </a:r>
            <a:br>
              <a:rPr lang="uk-UA" sz="2200" dirty="0">
                <a:effectLst/>
              </a:rPr>
            </a:br>
            <a:r>
              <a:rPr lang="uk-UA" sz="2200" dirty="0" smtClean="0">
                <a:effectLst/>
              </a:rPr>
              <a:t>  Савельєв </a:t>
            </a:r>
            <a:r>
              <a:rPr lang="uk-UA" sz="2200" dirty="0">
                <a:effectLst/>
              </a:rPr>
              <a:t>Ярослав, 10 </a:t>
            </a:r>
            <a:r>
              <a:rPr lang="uk-UA" sz="2200" dirty="0" smtClean="0">
                <a:effectLst/>
              </a:rPr>
              <a:t>клас</a:t>
            </a:r>
            <a:r>
              <a:rPr lang="uk-UA" sz="2200" dirty="0">
                <a:effectLst/>
              </a:rPr>
              <a:t>.</a:t>
            </a:r>
            <a:br>
              <a:rPr lang="uk-UA" sz="2200" dirty="0">
                <a:effectLst/>
              </a:rPr>
            </a:br>
            <a:r>
              <a:rPr lang="uk-UA" sz="2200" dirty="0"/>
              <a:t/>
            </a:r>
            <a:br>
              <a:rPr lang="uk-UA" sz="2200" dirty="0"/>
            </a:br>
            <a:r>
              <a:rPr lang="uk-UA" sz="2200" dirty="0"/>
              <a:t>           В обласній олімпіаді братимуть участь </a:t>
            </a:r>
            <a:r>
              <a:rPr lang="uk-UA" sz="2200" dirty="0" err="1"/>
              <a:t>Мітюк</a:t>
            </a:r>
            <a:r>
              <a:rPr lang="uk-UA" sz="2200" dirty="0"/>
              <a:t> Дарія, учениця 11 класу, англійська мова (вчителька Троян О.В.),</a:t>
            </a:r>
            <a:r>
              <a:rPr lang="uk-UA" sz="2200" b="1" dirty="0"/>
              <a:t> </a:t>
            </a:r>
            <a:r>
              <a:rPr lang="uk-UA" sz="2200" dirty="0"/>
              <a:t>Ситник Анна, учениця 10 класу, історія (вчитель Янчук В.В.), Бойко Олександр, учень 9 класу, географія (вчитель </a:t>
            </a:r>
            <a:r>
              <a:rPr lang="uk-UA" sz="2200" dirty="0" err="1"/>
              <a:t>Яковчук</a:t>
            </a:r>
            <a:r>
              <a:rPr lang="uk-UA" sz="2200" dirty="0"/>
              <a:t> Н.М.), Савельєв Ярослав, учень 10 класу, інформатика (вчитель </a:t>
            </a:r>
            <a:r>
              <a:rPr lang="uk-UA" sz="2200" dirty="0" err="1"/>
              <a:t>Тиханова</a:t>
            </a:r>
            <a:r>
              <a:rPr lang="uk-UA" sz="2200" dirty="0"/>
              <a:t> О.І.)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02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968552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Кадрове </a:t>
            </a:r>
            <a:r>
              <a:rPr lang="uk-UA" sz="2800" b="1" dirty="0"/>
              <a:t>забезпечення: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200" dirty="0"/>
              <a:t>Педагогічний колектив складається з 20 чоловік (17 – основних, 3 – сумісники), 18 із них мають вищу освіту.</a:t>
            </a:r>
            <a:br>
              <a:rPr lang="uk-UA" sz="2200" dirty="0"/>
            </a:br>
            <a:r>
              <a:rPr lang="uk-UA" sz="2200" dirty="0"/>
              <a:t>Станом на </a:t>
            </a:r>
            <a:r>
              <a:rPr lang="uk-UA" sz="2200" dirty="0" smtClean="0"/>
              <a:t>01.02.2020 </a:t>
            </a:r>
            <a:r>
              <a:rPr lang="uk-UA" sz="2200" dirty="0"/>
              <a:t>рік КЗО «Новоолександрівська </a:t>
            </a:r>
            <a:r>
              <a:rPr lang="uk-UA" sz="2200" dirty="0" err="1"/>
              <a:t>зш</a:t>
            </a:r>
            <a:r>
              <a:rPr lang="uk-UA" sz="2200" dirty="0"/>
              <a:t> І-ІІІ </a:t>
            </a:r>
            <a:r>
              <a:rPr lang="uk-UA" sz="2200" dirty="0" err="1"/>
              <a:t>ст.Раївської</a:t>
            </a:r>
            <a:r>
              <a:rPr lang="uk-UA" sz="2200" dirty="0"/>
              <a:t> </a:t>
            </a:r>
            <a:r>
              <a:rPr lang="uk-UA" sz="2200" dirty="0" err="1"/>
              <a:t>с.р</a:t>
            </a:r>
            <a:r>
              <a:rPr lang="uk-UA" sz="2200" dirty="0"/>
              <a:t>.» повністю укомплектована педагогічними кадрами.</a:t>
            </a:r>
            <a:br>
              <a:rPr lang="uk-UA" sz="2200" dirty="0"/>
            </a:br>
            <a:r>
              <a:rPr lang="uk-UA" sz="2800" b="1" dirty="0"/>
              <a:t>Склад педагогів за кваліфікацією:</a:t>
            </a:r>
            <a:br>
              <a:rPr lang="uk-UA" sz="2800" b="1" dirty="0"/>
            </a:br>
            <a:r>
              <a:rPr lang="uk-UA" sz="2200" dirty="0"/>
              <a:t>Спеціаліст вищої категорії – 7</a:t>
            </a:r>
            <a:br>
              <a:rPr lang="uk-UA" sz="2200" dirty="0"/>
            </a:br>
            <a:r>
              <a:rPr lang="uk-UA" sz="2200" dirty="0"/>
              <a:t>Спеціаліст першої категорії – 3</a:t>
            </a:r>
            <a:br>
              <a:rPr lang="uk-UA" sz="2200" dirty="0"/>
            </a:br>
            <a:r>
              <a:rPr lang="uk-UA" sz="2200" dirty="0"/>
              <a:t>Спеціаліст другої категорії – 3</a:t>
            </a:r>
            <a:br>
              <a:rPr lang="uk-UA" sz="2200" dirty="0"/>
            </a:br>
            <a:r>
              <a:rPr lang="uk-UA" sz="2200" dirty="0"/>
              <a:t>Спеціаліст – 5</a:t>
            </a:r>
            <a:br>
              <a:rPr lang="uk-UA" sz="2200" dirty="0"/>
            </a:br>
            <a:r>
              <a:rPr lang="uk-UA" sz="2200" dirty="0"/>
              <a:t>Бакалавр – 2</a:t>
            </a:r>
            <a:br>
              <a:rPr lang="uk-UA" sz="2200" dirty="0"/>
            </a:br>
            <a:r>
              <a:rPr lang="uk-UA" sz="2200" dirty="0"/>
              <a:t>В закладі працює  35 % вчителів вищої категорії та  15 % І категорії, що становить 50% від загальної чисельності</a:t>
            </a:r>
            <a:r>
              <a:rPr lang="uk-UA" sz="2400" dirty="0"/>
              <a:t>.</a:t>
            </a:r>
            <a:br>
              <a:rPr lang="uk-UA" sz="24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862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/>
              <a:t>Участь учнів у районних олімпіадах</a:t>
            </a: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816424" cy="4760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12776"/>
            <a:ext cx="4248473" cy="476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2758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Участь учнів у конкурсі знавців </a:t>
            </a:r>
            <a:br>
              <a:rPr lang="uk-UA" sz="2800" b="1" dirty="0" smtClean="0"/>
            </a:br>
            <a:r>
              <a:rPr lang="uk-UA" sz="2800" b="1" dirty="0" smtClean="0"/>
              <a:t>української мови</a:t>
            </a:r>
            <a:endParaRPr lang="uk-UA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0039"/>
            <a:ext cx="8208912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115212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Участь учнів нашої школи в обласних олімпіадах дано </a:t>
            </a:r>
            <a:r>
              <a:rPr lang="uk-UA" sz="2800" b="1" dirty="0" err="1" smtClean="0"/>
              <a:t>м.дніпро</a:t>
            </a:r>
            <a:r>
              <a:rPr lang="uk-UA" sz="2800" b="1" dirty="0" smtClean="0"/>
              <a:t> 2019 – 2020 </a:t>
            </a:r>
            <a:r>
              <a:rPr lang="uk-UA" sz="2800" b="1" dirty="0" err="1" smtClean="0"/>
              <a:t>н.р</a:t>
            </a:r>
            <a:r>
              <a:rPr lang="uk-UA" sz="2800" b="1" dirty="0" smtClean="0"/>
              <a:t>.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542804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72616"/>
            <a:ext cx="4691226" cy="31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874106"/>
              </p:ext>
            </p:extLst>
          </p:nvPr>
        </p:nvGraphicFramePr>
        <p:xfrm>
          <a:off x="755576" y="1412776"/>
          <a:ext cx="6912767" cy="4392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483"/>
                <a:gridCol w="1162483"/>
                <a:gridCol w="664336"/>
                <a:gridCol w="1185234"/>
                <a:gridCol w="442162"/>
                <a:gridCol w="1504221"/>
                <a:gridCol w="791848"/>
              </a:tblGrid>
              <a:tr h="565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Змагання</a:t>
                      </a:r>
                      <a:endParaRPr lang="uk-UA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2017 - 2018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2018 - 2019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2019 - 2020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31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   Р       </a:t>
                      </a:r>
                      <a:r>
                        <a:rPr lang="uk-UA" sz="1400" dirty="0" smtClean="0">
                          <a:effectLst/>
                        </a:rPr>
                        <a:t>                    О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   Р          </a:t>
                      </a:r>
                      <a:r>
                        <a:rPr lang="uk-UA" sz="1400" dirty="0" smtClean="0">
                          <a:effectLst/>
                        </a:rPr>
                        <a:t>              </a:t>
                      </a:r>
                      <a:r>
                        <a:rPr lang="uk-UA" sz="1400" dirty="0">
                          <a:effectLst/>
                        </a:rPr>
                        <a:t>О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           Р                      О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487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Футбол «Шкіряний м’яч»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3м,2м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3м,3м,3м,3м,3м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2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Волейбол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2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Шахи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65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Настільний теніс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2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Стритбол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2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Футзал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1м,3м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487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Допризивна підготовка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2м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2197"/>
            <a:ext cx="75711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Спортивні досягнення</a:t>
            </a:r>
            <a:endParaRPr kumimoji="0" lang="uk-UA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36" y="356091"/>
            <a:ext cx="3819229" cy="3819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6091"/>
            <a:ext cx="3407812" cy="3819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65705"/>
            <a:ext cx="3188981" cy="44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09" y="489255"/>
            <a:ext cx="4276863" cy="3294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4596"/>
            <a:ext cx="4258222" cy="3349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17" y="3429000"/>
            <a:ext cx="4399666" cy="32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6400713" cy="3600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82902"/>
            <a:ext cx="6324419" cy="35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3744416" cy="5374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18972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0968"/>
            <a:ext cx="4824536" cy="3618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9" y="0"/>
            <a:ext cx="5192960" cy="38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09213" cy="3381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536504"/>
          </a:xfrm>
        </p:spPr>
        <p:txBody>
          <a:bodyPr>
            <a:noAutofit/>
          </a:bodyPr>
          <a:lstStyle/>
          <a:p>
            <a:r>
              <a:rPr lang="uk-UA" sz="2800" b="1" dirty="0"/>
              <a:t>Розділ працівників за віком:</a:t>
            </a:r>
            <a:br>
              <a:rPr lang="uk-UA" sz="2800" b="1" dirty="0"/>
            </a:br>
            <a:r>
              <a:rPr lang="uk-UA" sz="2400" dirty="0"/>
              <a:t>До 30 років – 3</a:t>
            </a:r>
            <a:br>
              <a:rPr lang="uk-UA" sz="2400" dirty="0"/>
            </a:br>
            <a:r>
              <a:rPr lang="uk-UA" sz="2400" dirty="0"/>
              <a:t>31 – 40 </a:t>
            </a:r>
            <a:r>
              <a:rPr lang="uk-UA" sz="2400" dirty="0" err="1"/>
              <a:t>років</a:t>
            </a:r>
            <a:r>
              <a:rPr lang="uk-UA" sz="2400" dirty="0"/>
              <a:t> – 5</a:t>
            </a:r>
            <a:br>
              <a:rPr lang="uk-UA" sz="2400" dirty="0"/>
            </a:br>
            <a:r>
              <a:rPr lang="uk-UA" sz="2400" dirty="0"/>
              <a:t>41 – 50 – 2</a:t>
            </a:r>
            <a:br>
              <a:rPr lang="uk-UA" sz="2400" dirty="0"/>
            </a:br>
            <a:r>
              <a:rPr lang="uk-UA" sz="2400" dirty="0"/>
              <a:t>51 – 60 </a:t>
            </a:r>
            <a:r>
              <a:rPr lang="uk-UA" sz="2400" dirty="0" err="1"/>
              <a:t>років</a:t>
            </a:r>
            <a:r>
              <a:rPr lang="uk-UA" sz="2400" dirty="0"/>
              <a:t> – 6</a:t>
            </a:r>
            <a:br>
              <a:rPr lang="uk-UA" sz="2400" dirty="0"/>
            </a:br>
            <a:r>
              <a:rPr lang="uk-UA" sz="2400" dirty="0"/>
              <a:t>Понад 60 - 4</a:t>
            </a:r>
            <a:br>
              <a:rPr lang="uk-UA" sz="2400" dirty="0"/>
            </a:br>
            <a:r>
              <a:rPr lang="uk-UA" sz="2800" b="1" dirty="0"/>
              <a:t>Стаж педагогічної роботи</a:t>
            </a:r>
            <a:r>
              <a:rPr lang="uk-UA" sz="2800" dirty="0"/>
              <a:t>:</a:t>
            </a:r>
            <a:br>
              <a:rPr lang="uk-UA" sz="2800" dirty="0"/>
            </a:br>
            <a:r>
              <a:rPr lang="uk-UA" sz="2400" dirty="0"/>
              <a:t>До 3-х років – 5</a:t>
            </a:r>
            <a:br>
              <a:rPr lang="uk-UA" sz="2400" dirty="0"/>
            </a:br>
            <a:r>
              <a:rPr lang="uk-UA" sz="2400" dirty="0"/>
              <a:t>Від 3 до 10 – 4</a:t>
            </a:r>
            <a:br>
              <a:rPr lang="uk-UA" sz="2400" dirty="0"/>
            </a:br>
            <a:r>
              <a:rPr lang="uk-UA" sz="2400" dirty="0"/>
              <a:t>Від 10 до 20 – 2</a:t>
            </a:r>
            <a:br>
              <a:rPr lang="uk-UA" sz="2400" dirty="0"/>
            </a:br>
            <a:r>
              <a:rPr lang="uk-UA" sz="2400" dirty="0"/>
              <a:t>Від 20 років і більше – 9</a:t>
            </a:r>
            <a:br>
              <a:rPr lang="uk-UA" sz="2400" dirty="0"/>
            </a:br>
            <a:r>
              <a:rPr lang="uk-UA" sz="2800" b="1" dirty="0"/>
              <a:t>Обслуговуючий персонал </a:t>
            </a:r>
            <a:r>
              <a:rPr lang="uk-UA" sz="2400" dirty="0"/>
              <a:t>– 16 чоловік</a:t>
            </a:r>
            <a:br>
              <a:rPr lang="uk-UA" sz="2400" dirty="0"/>
            </a:br>
            <a:r>
              <a:rPr lang="uk-UA" sz="2800" b="1" dirty="0"/>
              <a:t>Вакансія –</a:t>
            </a:r>
            <a:r>
              <a:rPr lang="uk-UA" sz="2800" dirty="0"/>
              <a:t> </a:t>
            </a:r>
            <a:r>
              <a:rPr lang="uk-UA" sz="2400" dirty="0"/>
              <a:t>медична сестра</a:t>
            </a:r>
            <a:br>
              <a:rPr lang="uk-UA" sz="24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634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63061"/>
            <a:ext cx="4488499" cy="3366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4" y="1124744"/>
            <a:ext cx="844893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9959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Учні нашої школи є учасниками дніпровської </a:t>
            </a:r>
            <a:r>
              <a:rPr lang="uk-UA" sz="2800" b="1" dirty="0" err="1" smtClean="0"/>
              <a:t>федераціїї</a:t>
            </a:r>
            <a:r>
              <a:rPr lang="uk-UA" sz="2800" b="1" dirty="0" smtClean="0"/>
              <a:t> дзюдо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64019"/>
            <a:ext cx="3813888" cy="4761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6" y="1764019"/>
            <a:ext cx="4443581" cy="47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Суспільно корисна справа</a:t>
            </a:r>
            <a:r>
              <a:rPr lang="en-US" sz="2800" b="1" dirty="0" smtClean="0"/>
              <a:t> </a:t>
            </a:r>
            <a:r>
              <a:rPr lang="uk-UA" sz="2800" b="1" dirty="0" smtClean="0"/>
              <a:t> педагогів  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19064"/>
            <a:ext cx="3489852" cy="4653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19064"/>
            <a:ext cx="3560568" cy="47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42728"/>
            <a:ext cx="3507854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3600400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700808"/>
            <a:ext cx="4032448" cy="3864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6016" y="1700808"/>
            <a:ext cx="386104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4608512"/>
          </a:xfrm>
        </p:spPr>
        <p:txBody>
          <a:bodyPr>
            <a:normAutofit fontScale="90000"/>
          </a:bodyPr>
          <a:lstStyle/>
          <a:p>
            <a:r>
              <a:rPr lang="uk-UA" sz="3100" b="1" dirty="0"/>
              <a:t>Матеріально – технічне забезпечення:</a:t>
            </a:r>
            <a:r>
              <a:rPr lang="uk-UA" sz="3100" dirty="0"/>
              <a:t/>
            </a:r>
            <a:br>
              <a:rPr lang="uk-UA" sz="3100" dirty="0"/>
            </a:br>
            <a:r>
              <a:rPr lang="uk-UA" sz="2700" dirty="0"/>
              <a:t>Кількість навчальних корпусів – 1</a:t>
            </a:r>
            <a:br>
              <a:rPr lang="uk-UA" sz="2700" dirty="0"/>
            </a:br>
            <a:r>
              <a:rPr lang="uk-UA" sz="2700" dirty="0"/>
              <a:t>Тип приміщення – типове</a:t>
            </a:r>
            <a:br>
              <a:rPr lang="uk-UA" sz="2700" dirty="0"/>
            </a:br>
            <a:r>
              <a:rPr lang="uk-UA" sz="2700" dirty="0"/>
              <a:t>Загальна площа приміщень І –ІІ поверхів 2600 </a:t>
            </a:r>
            <a:r>
              <a:rPr lang="uk-UA" sz="2700" dirty="0" err="1"/>
              <a:t>кв.м</a:t>
            </a:r>
            <a:r>
              <a:rPr lang="uk-UA" sz="2700" dirty="0"/>
              <a:t>.</a:t>
            </a:r>
            <a:br>
              <a:rPr lang="uk-UA" sz="2700" dirty="0"/>
            </a:br>
            <a:r>
              <a:rPr lang="uk-UA" sz="2700" dirty="0"/>
              <a:t>Кількість класних кімнат – 16</a:t>
            </a:r>
            <a:br>
              <a:rPr lang="uk-UA" sz="2700" dirty="0"/>
            </a:br>
            <a:r>
              <a:rPr lang="uk-UA" sz="3100" b="1" dirty="0"/>
              <a:t>Забезпеченість шкільними автобусами для підвезення дітей:</a:t>
            </a:r>
            <a:r>
              <a:rPr lang="uk-UA" sz="3100" dirty="0"/>
              <a:t/>
            </a:r>
            <a:br>
              <a:rPr lang="uk-UA" sz="3100" dirty="0"/>
            </a:br>
            <a:r>
              <a:rPr lang="uk-UA" sz="2700" dirty="0"/>
              <a:t>Кількість дітей, які потребують підвезення – 27 + 9</a:t>
            </a:r>
            <a:br>
              <a:rPr lang="uk-UA" sz="2700" dirty="0"/>
            </a:br>
            <a:r>
              <a:rPr lang="uk-UA" sz="2700" dirty="0"/>
              <a:t>Кількість власних автобусів – 1</a:t>
            </a:r>
            <a:br>
              <a:rPr lang="uk-UA" sz="2700" dirty="0"/>
            </a:br>
            <a:r>
              <a:rPr lang="uk-UA" sz="2700" dirty="0"/>
              <a:t>Відстань до школи – 104 км (загальний маршрут за день)</a:t>
            </a:r>
            <a:br>
              <a:rPr lang="uk-UA" sz="2700" dirty="0"/>
            </a:b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81758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4680520"/>
          </a:xfrm>
        </p:spPr>
        <p:txBody>
          <a:bodyPr>
            <a:normAutofit/>
          </a:bodyPr>
          <a:lstStyle/>
          <a:p>
            <a:r>
              <a:rPr lang="uk-UA" sz="2800" b="1" dirty="0"/>
              <a:t>Технічні засоби навчання:</a:t>
            </a:r>
            <a:br>
              <a:rPr lang="uk-UA" sz="2800" b="1" dirty="0"/>
            </a:br>
            <a:r>
              <a:rPr lang="uk-UA" sz="2400" dirty="0"/>
              <a:t>Кількість комп’ютерних класів та рік їх випуску – 1, наявні два комп’ютерні комплекти 2009 року та 2014 року випуску.</a:t>
            </a:r>
            <a:br>
              <a:rPr lang="uk-UA" sz="2400" dirty="0"/>
            </a:br>
            <a:r>
              <a:rPr lang="uk-UA" sz="2400" dirty="0"/>
              <a:t>Кількість комп’ютерів – 17</a:t>
            </a:r>
            <a:r>
              <a:rPr lang="uk-UA" sz="2400" dirty="0" smtClean="0"/>
              <a:t>,</a:t>
            </a:r>
            <a:br>
              <a:rPr lang="uk-UA" sz="2400" dirty="0" smtClean="0"/>
            </a:br>
            <a:r>
              <a:rPr lang="uk-UA" sz="2400" dirty="0" smtClean="0"/>
              <a:t>підключені </a:t>
            </a:r>
            <a:r>
              <a:rPr lang="uk-UA" sz="2400" dirty="0"/>
              <a:t>до мережі Інтернет – 17</a:t>
            </a:r>
            <a:br>
              <a:rPr lang="uk-UA" sz="2400" dirty="0"/>
            </a:br>
            <a:r>
              <a:rPr lang="uk-UA" sz="2400" dirty="0"/>
              <a:t>Кількість учнів на один комп’ютер – 7</a:t>
            </a:r>
            <a:br>
              <a:rPr lang="uk-UA" sz="2400" dirty="0"/>
            </a:br>
            <a:r>
              <a:rPr lang="uk-UA" sz="2400" dirty="0"/>
              <a:t>Ноутбуків – 7</a:t>
            </a:r>
            <a:br>
              <a:rPr lang="uk-UA" sz="2400" dirty="0"/>
            </a:br>
            <a:r>
              <a:rPr lang="uk-UA" sz="2400" dirty="0"/>
              <a:t>Проектори – 3</a:t>
            </a:r>
            <a:br>
              <a:rPr lang="uk-UA" sz="2400" dirty="0"/>
            </a:br>
            <a:r>
              <a:rPr lang="uk-UA" sz="2400" dirty="0"/>
              <a:t>Телевізори – 5</a:t>
            </a:r>
            <a:br>
              <a:rPr lang="uk-UA" sz="2400" dirty="0"/>
            </a:b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7296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 smtClean="0"/>
              <a:t>Науково </a:t>
            </a:r>
            <a:r>
              <a:rPr lang="uk-UA" sz="3100" b="1" dirty="0"/>
              <a:t>– методичне </a:t>
            </a:r>
            <a:r>
              <a:rPr lang="uk-UA" sz="3100" b="1" dirty="0" smtClean="0"/>
              <a:t/>
            </a:r>
            <a:br>
              <a:rPr lang="uk-UA" sz="3100" b="1" dirty="0" smtClean="0"/>
            </a:br>
            <a:r>
              <a:rPr lang="uk-UA" sz="3100" b="1" dirty="0" smtClean="0"/>
              <a:t>забезпечення </a:t>
            </a:r>
            <a:r>
              <a:rPr lang="uk-UA" sz="3100" b="1" dirty="0"/>
              <a:t>закладу</a:t>
            </a:r>
            <a:r>
              <a:rPr lang="uk-UA" sz="3100" b="1" dirty="0" smtClean="0"/>
              <a:t>:</a:t>
            </a:r>
            <a:br>
              <a:rPr lang="uk-UA" sz="3100" b="1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400" dirty="0"/>
              <a:t>         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3100" b="1" i="1" dirty="0" smtClean="0"/>
              <a:t>Назва </a:t>
            </a:r>
            <a:r>
              <a:rPr lang="uk-UA" sz="3100" b="1" i="1" dirty="0"/>
              <a:t>науково – методичної проблеми, над якою працює колектив </a:t>
            </a:r>
            <a:r>
              <a:rPr lang="uk-UA" sz="3100" b="1" i="1" dirty="0" smtClean="0"/>
              <a:t/>
            </a:r>
            <a:br>
              <a:rPr lang="uk-UA" sz="3100" b="1" i="1" dirty="0" smtClean="0"/>
            </a:br>
            <a:r>
              <a:rPr lang="uk-UA" sz="2400" b="1" i="1" dirty="0" smtClean="0"/>
              <a:t/>
            </a:r>
            <a:br>
              <a:rPr lang="uk-UA" sz="2400" b="1" i="1" dirty="0" smtClean="0"/>
            </a:br>
            <a:r>
              <a:rPr lang="uk-UA" sz="2400" b="1" i="1" dirty="0" smtClean="0"/>
              <a:t/>
            </a:r>
            <a:br>
              <a:rPr lang="uk-UA" sz="2400" b="1" i="1" dirty="0" smtClean="0"/>
            </a:br>
            <a:r>
              <a:rPr lang="uk-UA" sz="2400" dirty="0" smtClean="0"/>
              <a:t>«</a:t>
            </a:r>
            <a:r>
              <a:rPr lang="uk-UA" sz="2700" dirty="0" smtClean="0"/>
              <a:t>Розвиток </a:t>
            </a:r>
            <a:r>
              <a:rPr lang="uk-UA" sz="2700" dirty="0"/>
              <a:t>інноваційного освітнього простору як джерела формування творчої особистості учня і його громадянськості» </a:t>
            </a:r>
            <a:br>
              <a:rPr lang="uk-UA" sz="2700" dirty="0"/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855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666</TotalTime>
  <Words>676</Words>
  <Application>Microsoft Office PowerPoint</Application>
  <PresentationFormat>Экран (4:3)</PresentationFormat>
  <Paragraphs>127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Трек</vt:lpstr>
      <vt:lpstr>Презентация PowerPoint</vt:lpstr>
      <vt:lpstr>Наша шкільна домівка та родина</vt:lpstr>
      <vt:lpstr>Повна назва закладу:  Комунальний заклад освіти «Новоолександрівська загальноосвітня школа І –ІІІ ступенів Раївської сільської ради»   Адреса закладу:  52561, Дніпропетровська область, Синельниківський район, с.Новоолександрівка, вул..Центральна, 3. Статут :затверджений рішенням сесії Раївської сільської ради від 10 жовтня 2018 року №240-30/VІІ сільським головою Ю.І.Мартиненком  Кількість учнів у закладі – 108 учнів  Проектна потужність – 350 </vt:lpstr>
      <vt:lpstr> Адміністрація школи:  Директор школи – Кафарова Світлана Миколаївна, освіта вища  Рік призначення на посаду – 24 травня 2018 року, рішенням сесії Раївської сільської ради №321-25/VІІ від 24.05.2018 року Заступник директора з НВР – Колеснік Тетяна Миколаївна, освіта вища Заступник директора з НР – Панащенко Олександр В′ячеславович, освіта вища </vt:lpstr>
      <vt:lpstr>Кадрове забезпечення: Педагогічний колектив складається з 20 чоловік (17 – основних, 3 – сумісники), 18 із них мають вищу освіту. Станом на 01.02.2020 рік КЗО «Новоолександрівська зш І-ІІІ ст.Раївської с.р.» повністю укомплектована педагогічними кадрами. Склад педагогів за кваліфікацією: Спеціаліст вищої категорії – 7 Спеціаліст першої категорії – 3 Спеціаліст другої категорії – 3 Спеціаліст – 5 Бакалавр – 2 В закладі працює  35 % вчителів вищої категорії та  15 % І категорії, що становить 50% від загальної чисельності. </vt:lpstr>
      <vt:lpstr>Розділ працівників за віком: До 30 років – 3 31 – 40 років – 5 41 – 50 – 2 51 – 60 років – 6 Понад 60 - 4 Стаж педагогічної роботи: До 3-х років – 5 Від 3 до 10 – 4 Від 10 до 20 – 2 Від 20 років і більше – 9 Обслуговуючий персонал – 16 чоловік Вакансія – медична сестра </vt:lpstr>
      <vt:lpstr>Матеріально – технічне забезпечення: Кількість навчальних корпусів – 1 Тип приміщення – типове Загальна площа приміщень І –ІІ поверхів 2600 кв.м. Кількість класних кімнат – 16 Забезпеченість шкільними автобусами для підвезення дітей: Кількість дітей, які потребують підвезення – 27 + 9 Кількість власних автобусів – 1 Відстань до школи – 104 км (загальний маршрут за день) </vt:lpstr>
      <vt:lpstr>Технічні засоби навчання: Кількість комп’ютерних класів та рік їх випуску – 1, наявні два комп’ютерні комплекти 2009 року та 2014 року випуску. Кількість комп’ютерів – 17, підключені до мережі Інтернет – 17 Кількість учнів на один комп’ютер – 7 Ноутбуків – 7 Проектори – 3 Телевізори – 5 </vt:lpstr>
      <vt:lpstr>Науково – методичне  забезпечення закладу:             Назва науково – методичної проблеми, над якою працює колектив    «Розвиток інноваційного освітнього простору як джерела формування творчої особистості учня і його громадянськості»  </vt:lpstr>
      <vt:lpstr>Створення умов для рівного доступу до якісної освіти: Охоплення дітей навчанням: Профільним навчанням:  - 10 клас профільний (філологічний) - 11 клас – профільний (філологічний) Факультативи та курси за вибором: Християнська етика (курс за вибором) 1-4 класи Гуртки (їх назва, керівник, класи): «Театральний» Макушок Т.С., 5 – 11 класи «Вокальний» Ненашева А.І., 5 - 11класи </vt:lpstr>
      <vt:lpstr>Мої досягнення</vt:lpstr>
      <vt:lpstr>Учасник обласного семінару  «Жіноче обличчя децентралізації»  1 березня 2019 рік м.Марганець </vt:lpstr>
      <vt:lpstr>Обласна конференція  «Будуємо нову українську школу» 2019 рік.  </vt:lpstr>
      <vt:lpstr>Курси з захисту та безпеки життєдіяльності керівників загальноосвітніх шкіл.  Березень 2019 року </vt:lpstr>
      <vt:lpstr>Курси підвищення кваліфікації педагогічних працівників відповідно до концепції «Нова українська школа» керівників установ і закладів освіти. Жовтень 2019 року </vt:lpstr>
      <vt:lpstr>Зустріч з директором Департаменту освіти і науки Дніпропетровської облдержадміністрації Полторацьким Олексієм Володимировичем. Лютий 2019 року</vt:lpstr>
      <vt:lpstr>Подяка Раївського сільського голови Мартиненка Ю.І. жовтень 2019 року </vt:lpstr>
      <vt:lpstr>Подяка керівництву та вчителям навчального закладу за виховання дітей ректора Державного університету внутрішніх справ Андрія Фоменка.</vt:lpstr>
      <vt:lpstr>Подяка директора ННІ права та міжнародно-правових відносин Університету митної справи та фінансів В.В.Ліпинський </vt:lpstr>
      <vt:lpstr>Диплом учасників виставкової платформи «Vytynanka – Plaza» вокальному ансамблю вчителів «Гармонія» під патронатом голови Дніпропетровської обласної ради Гліба Пригунова.  Листопад 2019 рік </vt:lpstr>
      <vt:lpstr>Науково-методична робота</vt:lpstr>
      <vt:lpstr>Методичне об’єднання учителів початкових класів, фізичної культури, естетичного циклу предметів (керівник Храпко Л.О.,  вчитель початкових класів, спеціаліст вищої категорії, „старший учитель”). </vt:lpstr>
      <vt:lpstr>Методичне об’єднання вчителів суспільно-гуманітарного циклу предметів (керівник Алєйнікова О.В., вчитель іноземної мови, спеціаліст). </vt:lpstr>
      <vt:lpstr>Методичне об’єднання вчителів природничо-математичних дисциплін (керівник Дмитрієва О.В., вчитель фізики та загальнотехнічних дисциплін, спеціаліст вищої категорії, „учитель-методист”). </vt:lpstr>
      <vt:lpstr>Методичне об’єднання класних керівників (керівник Колесник Т.М., заступник директора з навчально-виховної роботи,  спеціаліст другої категорії). </vt:lpstr>
      <vt:lpstr>Учителі школи брали участь у різноманітних методичних і професійних форумах: - Панащенко О.В., заступник директора школа  з НР обласний семінар «Нові підходи до контрольно-аналітичної діяльності в НУШ - Дмитрієва О.В., вчитель фізики – обласний форум «Фізика в контексті перетворень в освіті» - Волошина І.В., вчитель математики – обласний семінар-практикум «Сучасний підручник як ефективний засіб роботи вчителя зі здібними та обдарованими учнями» - Яковчук Н.М., вчитель географії і біології – участь в обласному семінарі-практикуму Дніпропетровського обласного медичного ліцею. - Яковчук Н.М, Дмитрієва О.В., Волошина І.В. – члени атестаційної комісії ІІ рівня 2019 – 2020 н.р.  </vt:lpstr>
      <vt:lpstr>- Панащенко О.В. – член конкурсу «Учитель року» (історія) 2019року - Алєйнікова О.В., вчитель іноземної мови, он лайн-курс „Англійська мова для учителів початкових класів (20 год.)  - Струкова А.С., вчитель української мови і літератури, участь у вебінарах „Школа без дискримінації. Як учителю спілкуватися з учнями”, „Безпека дітей та підлітків: кібер- булінг, грумінг та контент, що шкодять”, „Мотивація в освітньому процесі: механізми та способи”. - Ситник Я.А., вчитель історії і зарубіжної літератури, участь у вебінарі освітнього проекту „На урок”: „Шкільний підручник - ігрове поле для навчання”. Проходження он лайн-курсів “Медіаграмотність для освітян”, „Критичне мислення для освітян”,  </vt:lpstr>
      <vt:lpstr>- Васильєва Л.Є., вчитель початкових класів, пройшла навчання за 30-год. програмою „Інноваційні технології у фізичному вихованні молодших школярів в рамках курсу НУШ”, курси в Південно-Східній українській асоціації практичних психологів  -  Активна участь у Міжнародних та Всеукраїнських конкурсах з основ наук взяли учні Яковчук Н.М.  (міжнародна природнича гра „Геліантус ”),  Троян О.В. (Всеукраїнський конкурс знавців англійської мови «Грінвіч»), Тиханової О.І. (всеукраїнські конкурси „На урок”, „ІТ-талант”, фестиваль скетч-проектів, «Бобер»), Романюк Р.Я. і Струкової А.С. (Всеукраїнська гра „Соняшник”)., Дмитрієвої О.В. («Левеня»), Волошиної І.В.( «Кенгуру») </vt:lpstr>
      <vt:lpstr>Курсові перепідготовки вчителів: Курсову перепідготовку в ДАНО пройшли:  - Бровко Г.Г. (бібліотекарі),  - Яковчук Н.М. (біологія, природознавство),  - Дмитрієва О.В. (образотворче мистецтво, креслення),  - Тиханова О.І. (інформатика).  В руслі накреслень Нової Української Школи:   - Кафарова С.М. (директор школи) - Панащенко О.В. (заступник директора школи з НР) - Васильєва Л.Є. (вчитель початкових класів) - Троян О.В. (вчитель англійської мови) - Колесник Т.М. (вчитель початкових класів) - Ненашева А.І. (вчитель музики) - Боздирєва Н.В. (вчитель початкових класів) </vt:lpstr>
      <vt:lpstr>Роботи педагогічних працівників у фахових педагогічних виданнях : - Яковчук Н.М. – Прилітайте птахи в Україну! Видавництво «Основа» Київ. 2019 рік - Дмитрієва О.В. Теплота згорання палива. Урок з використанням тренінгових технологій. 8 клас. Газета «Фізика» листопад 2018 року. Сила струму. Вимірювання сили струму.   Урок з використанням тренінгових технологій. 8 клас. Газета «Фізика» грудень 2018 року. Нагороджена грамотою газети «Фізика», як лауреат конкурсу «Панорама творчих уроків»,  - Романюк Р.Я., Твердохліб Н.І. – Вірші вихованців Літературно – художній альманах письменників Придніпров′я «Панорама слова»2018 рік.  </vt:lpstr>
      <vt:lpstr>- Янчук В.В. Журнал «Історія і сучасність» . Наукова стаття «Ідейна спадщина М.Грушевського щодо соборності України для патріотичного виховання» -  Учителі і учні публікували свої дописи на сторінках газет „Синельниківські вісті”, „Берег надій”,  на сторінках газети „Джерело життя” старостинського округу №8 (Новоолександрівка).  - Багато матеріалів представлено в соціальній мережі fасеbоок у групі КЗО „Новоолександрівська загальноосвітня школа І-ІІІ ступенів Раївської сільської ради”.</vt:lpstr>
      <vt:lpstr>Участь вчителів у конкурсах та відкритих уроках під час атестаціїї</vt:lpstr>
      <vt:lpstr>Роєнко І.В. учасник семінару ukrainian badminton federation</vt:lpstr>
      <vt:lpstr>Предметні тижні у школі</vt:lpstr>
      <vt:lpstr>сторінках газети „Джерело життя”  соціальна мережа fасеbоок  група КЗО „Новоолександрівська загальноосвітня школа І-ІІІ ступенів Раївської сільської ради”.</vt:lpstr>
      <vt:lpstr>Семінар – практикум мо вчителів природничо-математичних дисциплін з теми «формування спеціальних предметних компетентностей з метою виховання особистості учня здатного до саморозвитку» </vt:lpstr>
      <vt:lpstr>Семінар – практикум мо вчителів початкових класів з теми «використання інноваційних технологій та творчих здібностей у системі роботи вчителів початкових класів»</vt:lpstr>
      <vt:lpstr>Цз - завжди відповідально</vt:lpstr>
      <vt:lpstr>В рамках тижня права грудень 2019 року, раївське отг</vt:lpstr>
      <vt:lpstr>Співпраця з дитячим садочком</vt:lpstr>
      <vt:lpstr>Вчительський вокальний колектив «гармонія»</vt:lpstr>
      <vt:lpstr>95 річний Ювілей школи  жовтень 2019 рік</vt:lpstr>
      <vt:lpstr>Нагородження 1.Заступник директора школи з НР Панащенко О.В. – подяки голови Раївської сільської ради;  2. Вчитель української мови та літератури Романюк Р.Я. – подяка голови Синельниківської райради за вагомі здобутки. 3. Завідуюча господарством  Пивовар Л.О. – подяка  голови Раївської сільської ради;  4. Вчитель історії Янчук В.В. - подяка голови Раївської сільської ради;  5.  Вчитель інформатики Тиханова О.І. -  подяка голови Раївської сільської ради;  6. Робітник по біжучому ремонту та обслуговуванню будівель Поляков А.М. – подяка голови Раївської сільської ради 7. Вчитель географії і біології Яковчук Н.М. нагороджена Дипломом координатора природничої гри „Геліантус”, сертифікатами видавничої групи „Основа”. </vt:lpstr>
      <vt:lpstr> 8. . Вчитель фізики та ЗТД Дмитрієва О.В. нагороджена грамотою газети „Фізик” як лауреат конкурсу „Панорама творчих уроків - 2018 „Наскрізні змістові лінії в освітньому процесі Нової української школи”; відзначена сертифікатом про підвищення фахового рівня професійної компетентності від видавничої групи ,,Основа”(2019); удостоєна Подяки Раївського сільського голови Мартиненка Ю.І. за активну громадську діяльність,ініціативність, вагомий особистий внесок у розвиток освіти в громаді.       9. Вчитель початкових класів Васильєва Л.Є. отримала п’ять сертифікатів за проходження курсів і навчання в рамках НУШ.      10.Свідоцтва, сертифікати і грамоти отримали вчителі троян О.В., Ситник Я.А., Струкова А.С., Колесник Т.М., Роєнко І.В. </vt:lpstr>
      <vt:lpstr>Участь у предметних олімпіадах     У ІІ етапі олімпіад у 2018-2019 навчальному році взяли участь 19 учнів нашої школи у 15 предметних олімпіадах.        Команда в складі 19 школярів-олімпійців досягла таких успіхів: - Мітюк Дар’я, 10 клас: хімія-2 місце, географія – 2 м., фізика – 2 м., правознавство – 1 місце, російська мова – 2 м.,  технології - 2 м. - Рильська Діана, 10 клас: біологія – 2м., історія – 3 м., українська мова і література -2 м., англійська мова – 2 м. - Верещагін Денис, 11 клас: правознавство – 2 місце. - Лемешко Анастасія, 9 клас: біологія – 2 м. - Калиняк Катерина, 11 клас: біологія – 2 м., хімія – 3 м.,  фізика 1 м. </vt:lpstr>
      <vt:lpstr>- Риженко Вікторія, 11 клас: українська мова і література – 3 м., англійська мова - 2 м., технології – 1 місце. - Савельєв Ярослав, 9 клас: англійська мова – 2 місце. - Бойко Олександр, 8 клас: історія – 3 місце,    англійська мова – 2 місце. - Вдовиченко Сергій, 11 клас: історія – 2 місце. - Зінченко Нікіта, 11 клас: астрономія – 1 місце,   російська мова і література – 2 м. - Прокопенко Іван, 9 клас: технології – 2 місце.      Учасниками ІІІ етапу Всеукраїнських учнівських обласних олімпіад з основ наук стали Мітюк Дар’я (10 клас, правознавство), Зінченко Нікіта (11 клас, астрономія), Калиняк Катерина, (11 клас, фізика). Риженко Вікторія, 11 клас, на обласній олімпіаді з технології здобула 3 місце (вчитель Дмитрієва О.В.). </vt:lpstr>
      <vt:lpstr> риженко вікторія обласна олімпіада з технологій, 3 місце, 2019 рік</vt:lpstr>
      <vt:lpstr>  У ІІ етапі олімпіад у 2019-2020 навчальному році взяли участь 20 учнів нашої школи у 13 предметних олімпіадах.     За рішеннями журі учні нашої школи зайняли 20 призових місць Високий та достатній рівень знань показали учні на олімпіадах:  - з англійської мови – Мітюк Дар'я, 11 клас, ІІ місце,.; Савельєв Ярослав, 10 клас, ІІ місце,.; Мітюк Єгор, 8 клас, ІІ місце, бойко Олександр, 9 клас, ІІ місце, - з історії – Ситник Анна, 10 клас,ІІ місце,.,   - з біології –Савельєв Ярослав,10 клас,ІІІ місце, .;  - з астрономії – Кафаров Євген, ІІІ місце, вчитель..  - з трудового навчання – Крупська Олександра, 10 клас, ІІІ місце, Мітюк Дар′я, 11 клас, ІІ місце, 11 клас, Кафаров Євген ІІ місце, - з фізики- Мітюк Дар′я, 11 клас, ІІ місце, Савельєв Ярослав10 клас,   ІІ місце,  </vt:lpstr>
      <vt:lpstr>- з географії –Бойко Олександр, 9 клас, І місце,, Савельєв Ярослав 10 клас, ІІІ місце. - з української мови та літератури – Вороніна Крістіна, 9 клас, ІІІ місце. - з математики–Аксютина Леоніда,учень 6 класу, ІІІ місце. - з правознавства – Ситник Анна, 10 клас, ІІІ місце,.,     Рильська  Діана, 11 клас, ІІІ місце.  - з інформатики – Боздирєв Данило, 11 клас, І місце,    Савельєв Ярослав, 10 клас.             В обласній олімпіаді братимуть участь Мітюк Дарія, учениця 11 класу, англійська мова (вчителька Троян О.В.), Ситник Анна, учениця 10 класу, історія (вчитель Янчук В.В.), Бойко Олександр, учень 9 класу, географія (вчитель Яковчук Н.М.), Савельєв Ярослав, учень 10 класу, інформатика (вчитель Тиханова О.І.) </vt:lpstr>
      <vt:lpstr>Участь учнів у районних олімпіадах</vt:lpstr>
      <vt:lpstr>Участь учнів у конкурсі знавців  української мови</vt:lpstr>
      <vt:lpstr>Участь учнів нашої школи в обласних олімпіадах дано м.дніпро 2019 – 2020 н.р.</vt:lpstr>
      <vt:lpstr>Спортивні досягнення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Учні нашої школи є учасниками дніпровської федераціїї дзюдо</vt:lpstr>
      <vt:lpstr>Суспільно корисна справа  педагогів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директора КЗО «Новоолександрівська загальноосвітня школа І-ІІІ ступенів Раївської сільської ради» Кафарова Світлана Миколаївна</dc:title>
  <dc:creator>User1</dc:creator>
  <cp:lastModifiedBy>User1</cp:lastModifiedBy>
  <cp:revision>56</cp:revision>
  <dcterms:created xsi:type="dcterms:W3CDTF">2020-02-07T09:06:47Z</dcterms:created>
  <dcterms:modified xsi:type="dcterms:W3CDTF">2020-02-14T06:46:33Z</dcterms:modified>
</cp:coreProperties>
</file>